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6"/>
  </p:notesMasterIdLst>
  <p:handoutMasterIdLst>
    <p:handoutMasterId r:id="rId47"/>
  </p:handoutMasterIdLst>
  <p:sldIdLst>
    <p:sldId id="256" r:id="rId6"/>
    <p:sldId id="260" r:id="rId7"/>
    <p:sldId id="385" r:id="rId8"/>
    <p:sldId id="386" r:id="rId9"/>
    <p:sldId id="263" r:id="rId10"/>
    <p:sldId id="360" r:id="rId11"/>
    <p:sldId id="313" r:id="rId12"/>
    <p:sldId id="359" r:id="rId13"/>
    <p:sldId id="361" r:id="rId14"/>
    <p:sldId id="362" r:id="rId15"/>
    <p:sldId id="363" r:id="rId16"/>
    <p:sldId id="364" r:id="rId17"/>
    <p:sldId id="345" r:id="rId18"/>
    <p:sldId id="346" r:id="rId19"/>
    <p:sldId id="347" r:id="rId20"/>
    <p:sldId id="354" r:id="rId21"/>
    <p:sldId id="340" r:id="rId22"/>
    <p:sldId id="350" r:id="rId23"/>
    <p:sldId id="372" r:id="rId24"/>
    <p:sldId id="366" r:id="rId25"/>
    <p:sldId id="367" r:id="rId26"/>
    <p:sldId id="368" r:id="rId27"/>
    <p:sldId id="369" r:id="rId28"/>
    <p:sldId id="370" r:id="rId29"/>
    <p:sldId id="371" r:id="rId30"/>
    <p:sldId id="380" r:id="rId31"/>
    <p:sldId id="381" r:id="rId32"/>
    <p:sldId id="351" r:id="rId33"/>
    <p:sldId id="373" r:id="rId34"/>
    <p:sldId id="352" r:id="rId35"/>
    <p:sldId id="374" r:id="rId36"/>
    <p:sldId id="375" r:id="rId37"/>
    <p:sldId id="376" r:id="rId38"/>
    <p:sldId id="382" r:id="rId39"/>
    <p:sldId id="365" r:id="rId40"/>
    <p:sldId id="377" r:id="rId41"/>
    <p:sldId id="378" r:id="rId42"/>
    <p:sldId id="379" r:id="rId43"/>
    <p:sldId id="383" r:id="rId44"/>
    <p:sldId id="384"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612">
          <p15:clr>
            <a:srgbClr val="A4A3A4"/>
          </p15:clr>
        </p15:guide>
        <p15:guide id="3" orient="horz" pos="72">
          <p15:clr>
            <a:srgbClr val="A4A3A4"/>
          </p15:clr>
        </p15:guide>
        <p15:guide id="4" orient="horz" pos="684">
          <p15:clr>
            <a:srgbClr val="A4A3A4"/>
          </p15:clr>
        </p15:guide>
        <p15:guide id="5" orient="horz" pos="2916">
          <p15:clr>
            <a:srgbClr val="A4A3A4"/>
          </p15:clr>
        </p15:guide>
        <p15:guide id="6" orient="horz" pos="1060">
          <p15:clr>
            <a:srgbClr val="A4A3A4"/>
          </p15:clr>
        </p15:guide>
        <p15:guide id="7" pos="2880">
          <p15:clr>
            <a:srgbClr val="A4A3A4"/>
          </p15:clr>
        </p15:guide>
        <p15:guide id="8" pos="240">
          <p15:clr>
            <a:srgbClr val="A4A3A4"/>
          </p15:clr>
        </p15:guide>
        <p15:guide id="9"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83651" autoAdjust="0"/>
  </p:normalViewPr>
  <p:slideViewPr>
    <p:cSldViewPr>
      <p:cViewPr varScale="1">
        <p:scale>
          <a:sx n="92" d="100"/>
          <a:sy n="92" d="100"/>
        </p:scale>
        <p:origin x="234" y="84"/>
      </p:cViewPr>
      <p:guideLst>
        <p:guide orient="horz" pos="1620"/>
        <p:guide orient="horz" pos="612"/>
        <p:guide orient="horz" pos="72"/>
        <p:guide orient="horz" pos="684"/>
        <p:guide orient="horz" pos="2916"/>
        <p:guide orient="horz" pos="1060"/>
        <p:guide pos="2880"/>
        <p:guide pos="240"/>
        <p:guide pos="5520"/>
      </p:guideLst>
    </p:cSldViewPr>
  </p:slideViewPr>
  <p:outlineViewPr>
    <p:cViewPr>
      <p:scale>
        <a:sx n="33" d="100"/>
        <a:sy n="33" d="100"/>
      </p:scale>
      <p:origin x="0" y="236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8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I:\Marketing%20&amp;%20Communications\Market%20Research\Advocacy%20Polls\Capital%20markets%20in%20Central%20and%20Eastern%20Europe%20(CEE)\Data\Charts%20and%20Graphs%20CEE%20Survey%202018.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I:\Marketing%20&amp;%20Communications\Market%20Research\Advocacy%20Polls\Capital%20markets%20in%20Central%20and%20Eastern%20Europe%20(CEE)\Data\Charts%20and%20Graphs%20CEE%20Survey%202018.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I:\Marketing%20&amp;%20Communications\Market%20Research\Advocacy%20Polls\Capital%20markets%20in%20Central%20and%20Eastern%20Europe%20(CEE)\Data\Charts%20and%20Graphs%20CEE%20Survey%202018.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I:\Marketing%20&amp;%20Communications\Market%20Research\Advocacy%20Polls\Capital%20markets%20in%20Central%20and%20Eastern%20Europe%20(CEE)\Data\Charts%20and%20Graphs%20CEE%20Survey%202018.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oleObject" Target="file:///I:\Marketing%20&amp;%20Communications\Market%20Research\Advocacy%20Polls\Capital%20markets%20in%20Central%20and%20Eastern%20Europe%20(CEE)\Data\Charts%20and%20Graphs%20CEE%20Survey%202018.xlsx" TargetMode="External"/><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lshare3\doc\Marketing%20&amp;%20Communications\Market%20Research\Advocacy%20Polls\Capital%20markets%20in%20Central%20and%20Eastern%20Europe%20(CEE)\Data\Charts%20and%20Graphs%20CEE%20Survey%202018.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oleObject" Target="file:///I:\Marketing%20&amp;%20Communications\Market%20Research\Advocacy%20Polls\Capital%20markets%20in%20Central%20and%20Eastern%20Europe%20(CEE)\Data\Charts%20and%20Graphs%20CEE%20Survey%20201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2"/>
                </a:solidFill>
              </a:defRPr>
            </a:pPr>
            <a:r>
              <a:rPr lang="en-US" dirty="0"/>
              <a:t>Respondent Breakdown, by Market</a:t>
            </a:r>
          </a:p>
        </c:rich>
      </c:tx>
      <c:overlay val="0"/>
    </c:title>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DEMOGRAPHICS!$A$2:$A$9</c:f>
              <c:strCache>
                <c:ptCount val="8"/>
                <c:pt idx="0">
                  <c:v>POLAND</c:v>
                </c:pt>
                <c:pt idx="1">
                  <c:v>ROMANIA</c:v>
                </c:pt>
                <c:pt idx="2">
                  <c:v>GREECE</c:v>
                </c:pt>
                <c:pt idx="3">
                  <c:v>HUNGARY*</c:v>
                </c:pt>
                <c:pt idx="4">
                  <c:v>CZECH REPUBLIC*</c:v>
                </c:pt>
                <c:pt idx="5">
                  <c:v>BULGARIA*</c:v>
                </c:pt>
                <c:pt idx="6">
                  <c:v>CYPRUS*</c:v>
                </c:pt>
                <c:pt idx="7">
                  <c:v>SLOVENIA*</c:v>
                </c:pt>
              </c:strCache>
            </c:strRef>
          </c:cat>
          <c:val>
            <c:numRef>
              <c:f>DEMOGRAPHICS!$B$2:$B$9</c:f>
              <c:numCache>
                <c:formatCode>0%</c:formatCode>
                <c:ptCount val="8"/>
                <c:pt idx="0">
                  <c:v>0.31180000000000002</c:v>
                </c:pt>
                <c:pt idx="1">
                  <c:v>0.1711</c:v>
                </c:pt>
                <c:pt idx="2">
                  <c:v>0.13689999999999999</c:v>
                </c:pt>
                <c:pt idx="3">
                  <c:v>9.5100000000000004E-2</c:v>
                </c:pt>
                <c:pt idx="4">
                  <c:v>8.7499999999999994E-2</c:v>
                </c:pt>
                <c:pt idx="5">
                  <c:v>7.5999999999999998E-2</c:v>
                </c:pt>
                <c:pt idx="6">
                  <c:v>6.8400000000000002E-2</c:v>
                </c:pt>
                <c:pt idx="7">
                  <c:v>4.9399999999999999E-2</c:v>
                </c:pt>
              </c:numCache>
            </c:numRef>
          </c:val>
          <c:extLst>
            <c:ext xmlns:c16="http://schemas.microsoft.com/office/drawing/2014/chart" uri="{C3380CC4-5D6E-409C-BE32-E72D297353CC}">
              <c16:uniqueId val="{00000000-1E32-4DB5-AAFB-09255BA4772E}"/>
            </c:ext>
          </c:extLst>
        </c:ser>
        <c:dLbls>
          <c:dLblPos val="outEnd"/>
          <c:showLegendKey val="0"/>
          <c:showVal val="1"/>
          <c:showCatName val="0"/>
          <c:showSerName val="0"/>
          <c:showPercent val="0"/>
          <c:showBubbleSize val="0"/>
        </c:dLbls>
        <c:gapWidth val="100"/>
        <c:axId val="442354544"/>
        <c:axId val="442356184"/>
      </c:barChart>
      <c:valAx>
        <c:axId val="442356184"/>
        <c:scaling>
          <c:orientation val="minMax"/>
        </c:scaling>
        <c:delete val="1"/>
        <c:axPos val="t"/>
        <c:numFmt formatCode="0%" sourceLinked="1"/>
        <c:majorTickMark val="out"/>
        <c:minorTickMark val="none"/>
        <c:tickLblPos val="none"/>
        <c:crossAx val="442354544"/>
        <c:crosses val="autoZero"/>
        <c:crossBetween val="between"/>
      </c:valAx>
      <c:catAx>
        <c:axId val="442354544"/>
        <c:scaling>
          <c:orientation val="maxMin"/>
        </c:scaling>
        <c:delete val="0"/>
        <c:axPos val="l"/>
        <c:numFmt formatCode="General" sourceLinked="1"/>
        <c:majorTickMark val="out"/>
        <c:minorTickMark val="none"/>
        <c:tickLblPos val="nextTo"/>
        <c:crossAx val="442356184"/>
        <c:crosses val="autoZero"/>
        <c:auto val="1"/>
        <c:lblAlgn val="ctr"/>
        <c:lblOffset val="100"/>
        <c:noMultiLvlLbl val="0"/>
      </c:cat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2"/>
                </a:solidFill>
              </a:defRPr>
            </a:pPr>
            <a:r>
              <a:rPr lang="en-US" dirty="0"/>
              <a:t>YEARS IN INDUSTRY </a:t>
            </a:r>
          </a:p>
        </c:rich>
      </c:tx>
      <c:overlay val="0"/>
    </c:title>
    <c:autoTitleDeleted val="0"/>
    <c:plotArea>
      <c:layout/>
      <c:barChart>
        <c:barDir val="col"/>
        <c:grouping val="clustered"/>
        <c:varyColors val="0"/>
        <c:ser>
          <c:idx val="0"/>
          <c:order val="0"/>
          <c:invertIfNegative val="0"/>
          <c:dLbls>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DEMOGRAPHICS!$A$46:$A$52</c:f>
              <c:strCache>
                <c:ptCount val="7"/>
                <c:pt idx="0">
                  <c:v>5 years or less</c:v>
                </c:pt>
                <c:pt idx="1">
                  <c:v>6 to 10 years</c:v>
                </c:pt>
                <c:pt idx="2">
                  <c:v>11 to 15 years</c:v>
                </c:pt>
                <c:pt idx="3">
                  <c:v>16 to 20 years</c:v>
                </c:pt>
                <c:pt idx="4">
                  <c:v>Over 20 years</c:v>
                </c:pt>
                <c:pt idx="5">
                  <c:v>Not Provided</c:v>
                </c:pt>
                <c:pt idx="6">
                  <c:v>Not Applicable</c:v>
                </c:pt>
              </c:strCache>
            </c:strRef>
          </c:cat>
          <c:val>
            <c:numRef>
              <c:f>DEMOGRAPHICS!$B$46:$B$52</c:f>
              <c:numCache>
                <c:formatCode>0%</c:formatCode>
                <c:ptCount val="7"/>
                <c:pt idx="0">
                  <c:v>4.9399999999999999E-2</c:v>
                </c:pt>
                <c:pt idx="1">
                  <c:v>0.26240000000000002</c:v>
                </c:pt>
                <c:pt idx="2">
                  <c:v>0.2319</c:v>
                </c:pt>
                <c:pt idx="3">
                  <c:v>0.20910000000000001</c:v>
                </c:pt>
                <c:pt idx="4">
                  <c:v>0.14069999999999999</c:v>
                </c:pt>
                <c:pt idx="5">
                  <c:v>2.6599999999999999E-2</c:v>
                </c:pt>
                <c:pt idx="6">
                  <c:v>7.9799999999999996E-2</c:v>
                </c:pt>
              </c:numCache>
            </c:numRef>
          </c:val>
          <c:extLst>
            <c:ext xmlns:c16="http://schemas.microsoft.com/office/drawing/2014/chart" uri="{C3380CC4-5D6E-409C-BE32-E72D297353CC}">
              <c16:uniqueId val="{00000002-3740-4C2B-9CC8-0BADA8C0EEEC}"/>
            </c:ext>
          </c:extLst>
        </c:ser>
        <c:dLbls>
          <c:showLegendKey val="0"/>
          <c:showVal val="1"/>
          <c:showCatName val="0"/>
          <c:showSerName val="0"/>
          <c:showPercent val="0"/>
          <c:showBubbleSize val="0"/>
        </c:dLbls>
        <c:gapWidth val="150"/>
        <c:overlap val="-25"/>
        <c:axId val="136985216"/>
        <c:axId val="136992256"/>
      </c:barChart>
      <c:catAx>
        <c:axId val="136985216"/>
        <c:scaling>
          <c:orientation val="minMax"/>
        </c:scaling>
        <c:delete val="0"/>
        <c:axPos val="b"/>
        <c:numFmt formatCode="General" sourceLinked="1"/>
        <c:majorTickMark val="none"/>
        <c:minorTickMark val="none"/>
        <c:tickLblPos val="nextTo"/>
        <c:txPr>
          <a:bodyPr/>
          <a:lstStyle/>
          <a:p>
            <a:pPr>
              <a:defRPr>
                <a:solidFill>
                  <a:schemeClr val="tx2"/>
                </a:solidFill>
              </a:defRPr>
            </a:pPr>
            <a:endParaRPr lang="en-US"/>
          </a:p>
        </c:txPr>
        <c:crossAx val="136992256"/>
        <c:crosses val="autoZero"/>
        <c:auto val="1"/>
        <c:lblAlgn val="ctr"/>
        <c:lblOffset val="100"/>
        <c:noMultiLvlLbl val="0"/>
      </c:catAx>
      <c:valAx>
        <c:axId val="136992256"/>
        <c:scaling>
          <c:orientation val="minMax"/>
        </c:scaling>
        <c:delete val="1"/>
        <c:axPos val="l"/>
        <c:numFmt formatCode="0%" sourceLinked="1"/>
        <c:majorTickMark val="out"/>
        <c:minorTickMark val="none"/>
        <c:tickLblPos val="nextTo"/>
        <c:crossAx val="136985216"/>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2"/>
                </a:solidFill>
              </a:defRPr>
            </a:pPr>
            <a:r>
              <a:rPr lang="en-US" dirty="0"/>
              <a:t>BUY SIDE/SELL SIDE</a:t>
            </a:r>
          </a:p>
        </c:rich>
      </c:tx>
      <c:overlay val="0"/>
    </c:title>
    <c:autoTitleDeleted val="0"/>
    <c:plotArea>
      <c:layout/>
      <c:doughnutChart>
        <c:varyColors val="1"/>
        <c:ser>
          <c:idx val="0"/>
          <c:order val="0"/>
          <c:dLbls>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DEMOGRAPHICS!$A$55:$A$58</c:f>
              <c:strCache>
                <c:ptCount val="4"/>
                <c:pt idx="0">
                  <c:v>Buy Side</c:v>
                </c:pt>
                <c:pt idx="1">
                  <c:v>Sell Side</c:v>
                </c:pt>
                <c:pt idx="2">
                  <c:v>Both</c:v>
                </c:pt>
                <c:pt idx="3">
                  <c:v>Neither</c:v>
                </c:pt>
              </c:strCache>
            </c:strRef>
          </c:cat>
          <c:val>
            <c:numRef>
              <c:f>DEMOGRAPHICS!$B$55:$B$58</c:f>
              <c:numCache>
                <c:formatCode>0%</c:formatCode>
                <c:ptCount val="4"/>
                <c:pt idx="0">
                  <c:v>0.36859999999999998</c:v>
                </c:pt>
                <c:pt idx="1">
                  <c:v>0.13139999999999999</c:v>
                </c:pt>
                <c:pt idx="2">
                  <c:v>8.4699999999999998E-2</c:v>
                </c:pt>
                <c:pt idx="3">
                  <c:v>0.4153</c:v>
                </c:pt>
              </c:numCache>
            </c:numRef>
          </c:val>
          <c:extLst>
            <c:ext xmlns:c16="http://schemas.microsoft.com/office/drawing/2014/chart" uri="{C3380CC4-5D6E-409C-BE32-E72D297353CC}">
              <c16:uniqueId val="{00000000-688F-49A4-9BAD-810F5BFA386C}"/>
            </c:ext>
          </c:extLst>
        </c:ser>
        <c:dLbls>
          <c:showLegendKey val="0"/>
          <c:showVal val="0"/>
          <c:showCatName val="0"/>
          <c:showSerName val="0"/>
          <c:showPercent val="1"/>
          <c:showBubbleSize val="0"/>
          <c:showLeaderLines val="1"/>
        </c:dLbls>
        <c:firstSliceAng val="0"/>
        <c:holeSize val="50"/>
      </c:doughnutChart>
    </c:plotArea>
    <c:legend>
      <c:legendPos val="t"/>
      <c:overlay val="0"/>
      <c:txPr>
        <a:bodyPr/>
        <a:lstStyle/>
        <a:p>
          <a:pPr>
            <a:defRPr>
              <a:solidFill>
                <a:schemeClr val="tx2"/>
              </a:solidFill>
            </a:defRPr>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2"/>
                </a:solidFill>
              </a:defRPr>
            </a:pPr>
            <a:r>
              <a:rPr lang="en-US" dirty="0"/>
              <a:t>PRIMARY ASSET BASE</a:t>
            </a:r>
          </a:p>
        </c:rich>
      </c:tx>
      <c:overlay val="0"/>
    </c:title>
    <c:autoTitleDeleted val="0"/>
    <c:plotArea>
      <c:layout/>
      <c:doughnutChart>
        <c:varyColors val="1"/>
        <c:ser>
          <c:idx val="0"/>
          <c:order val="0"/>
          <c:dLbls>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DEMOGRAPHICS!$A$61:$A$64</c:f>
              <c:strCache>
                <c:ptCount val="4"/>
                <c:pt idx="0">
                  <c:v>Private / Individual</c:v>
                </c:pt>
                <c:pt idx="1">
                  <c:v>Institutional</c:v>
                </c:pt>
                <c:pt idx="2">
                  <c:v>Both</c:v>
                </c:pt>
                <c:pt idx="3">
                  <c:v>Not Applicable</c:v>
                </c:pt>
              </c:strCache>
            </c:strRef>
          </c:cat>
          <c:val>
            <c:numRef>
              <c:f>DEMOGRAPHICS!$B$61:$B$64</c:f>
              <c:numCache>
                <c:formatCode>0%</c:formatCode>
                <c:ptCount val="4"/>
                <c:pt idx="0">
                  <c:v>0.19070000000000001</c:v>
                </c:pt>
                <c:pt idx="1">
                  <c:v>0.15679999999999999</c:v>
                </c:pt>
                <c:pt idx="2">
                  <c:v>7.6300000000000007E-2</c:v>
                </c:pt>
                <c:pt idx="3">
                  <c:v>0.57630000000000003</c:v>
                </c:pt>
              </c:numCache>
            </c:numRef>
          </c:val>
          <c:extLst>
            <c:ext xmlns:c16="http://schemas.microsoft.com/office/drawing/2014/chart" uri="{C3380CC4-5D6E-409C-BE32-E72D297353CC}">
              <c16:uniqueId val="{00000000-3740-4C2B-9CC8-0BADA8C0EEEC}"/>
            </c:ext>
          </c:extLst>
        </c:ser>
        <c:dLbls>
          <c:showLegendKey val="0"/>
          <c:showVal val="0"/>
          <c:showCatName val="0"/>
          <c:showSerName val="0"/>
          <c:showPercent val="1"/>
          <c:showBubbleSize val="0"/>
          <c:showLeaderLines val="1"/>
        </c:dLbls>
        <c:firstSliceAng val="0"/>
        <c:holeSize val="50"/>
      </c:doughnutChart>
    </c:plotArea>
    <c:legend>
      <c:legendPos val="t"/>
      <c:overlay val="0"/>
      <c:txPr>
        <a:bodyPr/>
        <a:lstStyle/>
        <a:p>
          <a:pPr>
            <a:defRPr>
              <a:solidFill>
                <a:schemeClr val="tx2"/>
              </a:solidFill>
            </a:defRPr>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2"/>
                </a:solidFill>
              </a:defRPr>
            </a:pPr>
            <a:r>
              <a:rPr lang="en-US" dirty="0"/>
              <a:t>RESPONSES (COUNT)</a:t>
            </a:r>
            <a:r>
              <a:rPr lang="en-US" baseline="0" dirty="0"/>
              <a:t> BY MARKET</a:t>
            </a:r>
            <a:endParaRPr lang="en-US" dirty="0"/>
          </a:p>
        </c:rich>
      </c:tx>
      <c:overlay val="0"/>
    </c:title>
    <c:autoTitleDeleted val="0"/>
    <c:plotArea>
      <c:layout/>
      <c:barChart>
        <c:barDir val="col"/>
        <c:grouping val="clustered"/>
        <c:varyColors val="0"/>
        <c:ser>
          <c:idx val="0"/>
          <c:order val="0"/>
          <c:invertIfNegative val="0"/>
          <c:dLbls>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DEMOGRAPHICS!$A$67:$A$74</c:f>
              <c:strCache>
                <c:ptCount val="8"/>
                <c:pt idx="0">
                  <c:v>POLAND</c:v>
                </c:pt>
                <c:pt idx="1">
                  <c:v>ROMANIA</c:v>
                </c:pt>
                <c:pt idx="2">
                  <c:v>GREECE</c:v>
                </c:pt>
                <c:pt idx="3">
                  <c:v>HUNGARY*</c:v>
                </c:pt>
                <c:pt idx="4">
                  <c:v>CZECH REPUBLIC*</c:v>
                </c:pt>
                <c:pt idx="5">
                  <c:v>BULGARIA*</c:v>
                </c:pt>
                <c:pt idx="6">
                  <c:v>CYPRUS*</c:v>
                </c:pt>
                <c:pt idx="7">
                  <c:v>SLOVENIA*</c:v>
                </c:pt>
              </c:strCache>
            </c:strRef>
          </c:cat>
          <c:val>
            <c:numRef>
              <c:f>DEMOGRAPHICS!$B$67:$B$74</c:f>
              <c:numCache>
                <c:formatCode>0</c:formatCode>
                <c:ptCount val="8"/>
                <c:pt idx="0">
                  <c:v>82</c:v>
                </c:pt>
                <c:pt idx="1">
                  <c:v>45</c:v>
                </c:pt>
                <c:pt idx="2">
                  <c:v>36</c:v>
                </c:pt>
                <c:pt idx="3">
                  <c:v>25</c:v>
                </c:pt>
                <c:pt idx="4">
                  <c:v>23</c:v>
                </c:pt>
                <c:pt idx="5">
                  <c:v>20</c:v>
                </c:pt>
                <c:pt idx="6">
                  <c:v>18</c:v>
                </c:pt>
                <c:pt idx="7">
                  <c:v>13</c:v>
                </c:pt>
              </c:numCache>
            </c:numRef>
          </c:val>
          <c:extLst>
            <c:ext xmlns:c16="http://schemas.microsoft.com/office/drawing/2014/chart" uri="{C3380CC4-5D6E-409C-BE32-E72D297353CC}">
              <c16:uniqueId val="{00000002-3740-4C2B-9CC8-0BADA8C0EEEC}"/>
            </c:ext>
          </c:extLst>
        </c:ser>
        <c:dLbls>
          <c:showLegendKey val="0"/>
          <c:showVal val="1"/>
          <c:showCatName val="0"/>
          <c:showSerName val="0"/>
          <c:showPercent val="0"/>
          <c:showBubbleSize val="0"/>
        </c:dLbls>
        <c:gapWidth val="150"/>
        <c:overlap val="-25"/>
        <c:axId val="136985216"/>
        <c:axId val="136992256"/>
      </c:barChart>
      <c:catAx>
        <c:axId val="136985216"/>
        <c:scaling>
          <c:orientation val="minMax"/>
        </c:scaling>
        <c:delete val="0"/>
        <c:axPos val="b"/>
        <c:numFmt formatCode="General" sourceLinked="1"/>
        <c:majorTickMark val="none"/>
        <c:minorTickMark val="none"/>
        <c:tickLblPos val="nextTo"/>
        <c:txPr>
          <a:bodyPr/>
          <a:lstStyle/>
          <a:p>
            <a:pPr>
              <a:defRPr>
                <a:solidFill>
                  <a:schemeClr val="tx2"/>
                </a:solidFill>
              </a:defRPr>
            </a:pPr>
            <a:endParaRPr lang="en-US"/>
          </a:p>
        </c:txPr>
        <c:crossAx val="136992256"/>
        <c:crosses val="autoZero"/>
        <c:auto val="1"/>
        <c:lblAlgn val="ctr"/>
        <c:lblOffset val="100"/>
        <c:noMultiLvlLbl val="0"/>
      </c:catAx>
      <c:valAx>
        <c:axId val="136992256"/>
        <c:scaling>
          <c:orientation val="minMax"/>
        </c:scaling>
        <c:delete val="1"/>
        <c:axPos val="l"/>
        <c:numFmt formatCode="0" sourceLinked="1"/>
        <c:majorTickMark val="out"/>
        <c:minorTickMark val="none"/>
        <c:tickLblPos val="nextTo"/>
        <c:crossAx val="13698521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 and Graphs'!$C$3</c:f>
              <c:strCache>
                <c:ptCount val="1"/>
                <c:pt idx="0">
                  <c:v>TOTAL (n=263)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Graphs'!$C$4:$C$7</c:f>
              <c:numCache>
                <c:formatCode>0%</c:formatCode>
                <c:ptCount val="4"/>
                <c:pt idx="0">
                  <c:v>0.61219999999999997</c:v>
                </c:pt>
                <c:pt idx="1">
                  <c:v>0.29010000000000002</c:v>
                </c:pt>
                <c:pt idx="2">
                  <c:v>0.29389999999999999</c:v>
                </c:pt>
                <c:pt idx="3">
                  <c:v>0.14499999999999999</c:v>
                </c:pt>
              </c:numCache>
            </c:numRef>
          </c:val>
          <c:extLst>
            <c:ext xmlns:c16="http://schemas.microsoft.com/office/drawing/2014/chart" uri="{C3380CC4-5D6E-409C-BE32-E72D297353CC}">
              <c16:uniqueId val="{00000000-1FC9-436E-927A-A470BE1594E5}"/>
            </c:ext>
          </c:extLst>
        </c:ser>
        <c:ser>
          <c:idx val="1"/>
          <c:order val="1"/>
          <c:tx>
            <c:strRef>
              <c:f>'Charts and Graphs'!$M$3</c:f>
              <c:strCache>
                <c:ptCount val="1"/>
                <c:pt idx="0">
                  <c:v>BULGARIA (n=20)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Graphs'!$M$4:$M$7</c:f>
              <c:numCache>
                <c:formatCode>0%</c:formatCode>
                <c:ptCount val="4"/>
                <c:pt idx="0">
                  <c:v>0.55000000000000004</c:v>
                </c:pt>
                <c:pt idx="1">
                  <c:v>0.15</c:v>
                </c:pt>
                <c:pt idx="2">
                  <c:v>0.6</c:v>
                </c:pt>
                <c:pt idx="3">
                  <c:v>0.3</c:v>
                </c:pt>
              </c:numCache>
            </c:numRef>
          </c:val>
          <c:extLst>
            <c:ext xmlns:c16="http://schemas.microsoft.com/office/drawing/2014/chart" uri="{C3380CC4-5D6E-409C-BE32-E72D297353CC}">
              <c16:uniqueId val="{00000000-BCB8-471A-B770-1076C5EDD4A3}"/>
            </c:ext>
          </c:extLst>
        </c:ser>
        <c:ser>
          <c:idx val="2"/>
          <c:order val="2"/>
          <c:tx>
            <c:strRef>
              <c:f>'Charts and Graphs'!$N$3</c:f>
              <c:strCache>
                <c:ptCount val="1"/>
                <c:pt idx="0">
                  <c:v>CYPRUS (n=18)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Graphs'!$N$4:$N$7</c:f>
              <c:numCache>
                <c:formatCode>0%</c:formatCode>
                <c:ptCount val="4"/>
                <c:pt idx="0">
                  <c:v>0.66669999999999996</c:v>
                </c:pt>
                <c:pt idx="1">
                  <c:v>0.33329999999999999</c:v>
                </c:pt>
                <c:pt idx="2">
                  <c:v>0.38890000000000002</c:v>
                </c:pt>
                <c:pt idx="3">
                  <c:v>0.1111</c:v>
                </c:pt>
              </c:numCache>
            </c:numRef>
          </c:val>
          <c:extLst>
            <c:ext xmlns:c16="http://schemas.microsoft.com/office/drawing/2014/chart" uri="{C3380CC4-5D6E-409C-BE32-E72D297353CC}">
              <c16:uniqueId val="{00000001-BCB8-471A-B770-1076C5EDD4A3}"/>
            </c:ext>
          </c:extLst>
        </c:ser>
        <c:ser>
          <c:idx val="3"/>
          <c:order val="3"/>
          <c:tx>
            <c:strRef>
              <c:f>'Charts and Graphs'!$O$3</c:f>
              <c:strCache>
                <c:ptCount val="1"/>
                <c:pt idx="0">
                  <c:v>CZECH REPUBLIC (n=23)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Graphs'!$O$4:$O$7</c:f>
              <c:numCache>
                <c:formatCode>0%</c:formatCode>
                <c:ptCount val="4"/>
                <c:pt idx="0">
                  <c:v>0.60870000000000002</c:v>
                </c:pt>
                <c:pt idx="1">
                  <c:v>4.3499999999999997E-2</c:v>
                </c:pt>
                <c:pt idx="2">
                  <c:v>0.3478</c:v>
                </c:pt>
                <c:pt idx="3">
                  <c:v>0.13039999999999999</c:v>
                </c:pt>
              </c:numCache>
            </c:numRef>
          </c:val>
          <c:extLst>
            <c:ext xmlns:c16="http://schemas.microsoft.com/office/drawing/2014/chart" uri="{C3380CC4-5D6E-409C-BE32-E72D297353CC}">
              <c16:uniqueId val="{00000002-BCB8-471A-B770-1076C5EDD4A3}"/>
            </c:ext>
          </c:extLst>
        </c:ser>
        <c:ser>
          <c:idx val="4"/>
          <c:order val="4"/>
          <c:tx>
            <c:strRef>
              <c:f>'Charts and Graphs'!$P$3</c:f>
              <c:strCache>
                <c:ptCount val="1"/>
                <c:pt idx="0">
                  <c:v>GREECE (n=36)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Graphs'!$P$4:$P$7</c:f>
              <c:numCache>
                <c:formatCode>0%</c:formatCode>
                <c:ptCount val="4"/>
                <c:pt idx="0">
                  <c:v>0.66669999999999996</c:v>
                </c:pt>
                <c:pt idx="1">
                  <c:v>0.1714</c:v>
                </c:pt>
                <c:pt idx="2">
                  <c:v>0.2571</c:v>
                </c:pt>
                <c:pt idx="3">
                  <c:v>5.7099999999999998E-2</c:v>
                </c:pt>
              </c:numCache>
            </c:numRef>
          </c:val>
          <c:extLst>
            <c:ext xmlns:c16="http://schemas.microsoft.com/office/drawing/2014/chart" uri="{C3380CC4-5D6E-409C-BE32-E72D297353CC}">
              <c16:uniqueId val="{00000003-BCB8-471A-B770-1076C5EDD4A3}"/>
            </c:ext>
          </c:extLst>
        </c:ser>
        <c:ser>
          <c:idx val="5"/>
          <c:order val="5"/>
          <c:tx>
            <c:strRef>
              <c:f>'Charts and Graphs'!$Q$3</c:f>
              <c:strCache>
                <c:ptCount val="1"/>
                <c:pt idx="0">
                  <c:v>HUNGARY (n=25)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Graphs'!$Q$4:$Q$7</c:f>
              <c:numCache>
                <c:formatCode>0%</c:formatCode>
                <c:ptCount val="4"/>
                <c:pt idx="0">
                  <c:v>0.48</c:v>
                </c:pt>
                <c:pt idx="1">
                  <c:v>0.04</c:v>
                </c:pt>
                <c:pt idx="2">
                  <c:v>0.16</c:v>
                </c:pt>
                <c:pt idx="3">
                  <c:v>0.04</c:v>
                </c:pt>
              </c:numCache>
            </c:numRef>
          </c:val>
          <c:extLst>
            <c:ext xmlns:c16="http://schemas.microsoft.com/office/drawing/2014/chart" uri="{C3380CC4-5D6E-409C-BE32-E72D297353CC}">
              <c16:uniqueId val="{00000004-BCB8-471A-B770-1076C5EDD4A3}"/>
            </c:ext>
          </c:extLst>
        </c:ser>
        <c:ser>
          <c:idx val="6"/>
          <c:order val="6"/>
          <c:tx>
            <c:strRef>
              <c:f>'Charts and Graphs'!$R$3</c:f>
              <c:strCache>
                <c:ptCount val="1"/>
                <c:pt idx="0">
                  <c:v>POLAND (n=82)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Graphs'!$R$4:$R$7</c:f>
              <c:numCache>
                <c:formatCode>0%</c:formatCode>
                <c:ptCount val="4"/>
                <c:pt idx="0">
                  <c:v>0.64629999999999999</c:v>
                </c:pt>
                <c:pt idx="1">
                  <c:v>0.51219999999999999</c:v>
                </c:pt>
                <c:pt idx="2">
                  <c:v>0.14630000000000001</c:v>
                </c:pt>
                <c:pt idx="3">
                  <c:v>0.122</c:v>
                </c:pt>
              </c:numCache>
            </c:numRef>
          </c:val>
          <c:extLst>
            <c:ext xmlns:c16="http://schemas.microsoft.com/office/drawing/2014/chart" uri="{C3380CC4-5D6E-409C-BE32-E72D297353CC}">
              <c16:uniqueId val="{00000005-BCB8-471A-B770-1076C5EDD4A3}"/>
            </c:ext>
          </c:extLst>
        </c:ser>
        <c:ser>
          <c:idx val="8"/>
          <c:order val="8"/>
          <c:tx>
            <c:strRef>
              <c:f>'Charts and Graphs'!$S$3</c:f>
              <c:strCache>
                <c:ptCount val="1"/>
                <c:pt idx="0">
                  <c:v>ROMANIA (n=45)</c:v>
                </c:pt>
              </c:strCache>
            </c:strRef>
          </c:tx>
          <c:spPr>
            <a:solidFill>
              <a:schemeClr val="accent3">
                <a:lumMod val="60000"/>
              </a:schemeClr>
            </a:solidFill>
            <a:ln>
              <a:noFill/>
            </a:ln>
            <a:effectLst/>
          </c:spPr>
          <c:invertIfNegative val="0"/>
          <c:dLbls>
            <c:dLbl>
              <c:idx val="0"/>
              <c:layout>
                <c:manualLayout>
                  <c:x val="3.0619172713350256E-3"/>
                  <c:y val="8.85894673401326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A3-44AC-B7EA-B288B49D8E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Graphs'!$S$4:$S$7</c:f>
              <c:numCache>
                <c:formatCode>0%</c:formatCode>
                <c:ptCount val="4"/>
                <c:pt idx="0">
                  <c:v>0.62219999999999998</c:v>
                </c:pt>
                <c:pt idx="1">
                  <c:v>0.28889999999999999</c:v>
                </c:pt>
                <c:pt idx="2">
                  <c:v>0.35560000000000003</c:v>
                </c:pt>
                <c:pt idx="3">
                  <c:v>0.24440000000000001</c:v>
                </c:pt>
              </c:numCache>
            </c:numRef>
          </c:val>
          <c:extLst>
            <c:ext xmlns:c16="http://schemas.microsoft.com/office/drawing/2014/chart" uri="{C3380CC4-5D6E-409C-BE32-E72D297353CC}">
              <c16:uniqueId val="{00000007-BCB8-471A-B770-1076C5EDD4A3}"/>
            </c:ext>
          </c:extLst>
        </c:ser>
        <c:ser>
          <c:idx val="9"/>
          <c:order val="9"/>
          <c:tx>
            <c:strRef>
              <c:f>'Charts and Graphs'!$T$3</c:f>
              <c:strCache>
                <c:ptCount val="1"/>
                <c:pt idx="0">
                  <c:v>SLOVENIA (n=13)</c:v>
                </c:pt>
              </c:strCache>
            </c:strRef>
          </c:tx>
          <c:spPr>
            <a:solidFill>
              <a:schemeClr val="accent4">
                <a:lumMod val="60000"/>
              </a:schemeClr>
            </a:solidFill>
            <a:ln>
              <a:noFill/>
            </a:ln>
            <a:effectLst/>
          </c:spPr>
          <c:invertIfNegative val="0"/>
          <c:dLbls>
            <c:dLbl>
              <c:idx val="3"/>
              <c:layout>
                <c:manualLayout>
                  <c:x val="1.0716710449672689E-2"/>
                  <c:y val="4.4294733670067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A3-44AC-B7EA-B288B49D8E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Graphs'!$A$4:$A$7</c:f>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f>'Charts and Graphs'!$T$4:$T$7</c:f>
              <c:numCache>
                <c:formatCode>0%</c:formatCode>
                <c:ptCount val="4"/>
                <c:pt idx="0">
                  <c:v>0.46150000000000002</c:v>
                </c:pt>
                <c:pt idx="1">
                  <c:v>0.30769999999999997</c:v>
                </c:pt>
                <c:pt idx="2">
                  <c:v>0.69230000000000003</c:v>
                </c:pt>
                <c:pt idx="3">
                  <c:v>0.23080000000000001</c:v>
                </c:pt>
              </c:numCache>
            </c:numRef>
          </c:val>
          <c:extLst>
            <c:ext xmlns:c16="http://schemas.microsoft.com/office/drawing/2014/chart" uri="{C3380CC4-5D6E-409C-BE32-E72D297353CC}">
              <c16:uniqueId val="{00000008-BCB8-471A-B770-1076C5EDD4A3}"/>
            </c:ext>
          </c:extLst>
        </c:ser>
        <c:dLbls>
          <c:dLblPos val="outEnd"/>
          <c:showLegendKey val="0"/>
          <c:showVal val="1"/>
          <c:showCatName val="0"/>
          <c:showSerName val="0"/>
          <c:showPercent val="0"/>
          <c:showBubbleSize val="0"/>
        </c:dLbls>
        <c:gapWidth val="219"/>
        <c:overlap val="-27"/>
        <c:axId val="318286376"/>
        <c:axId val="318286704"/>
        <c:extLst>
          <c:ext xmlns:c15="http://schemas.microsoft.com/office/drawing/2012/chart" uri="{02D57815-91ED-43cb-92C2-25804820EDAC}">
            <c15:filteredBarSeries>
              <c15:ser>
                <c:idx val="7"/>
                <c:order val="7"/>
                <c:tx>
                  <c:strRef>
                    <c:extLst>
                      <c:ext uri="{02D57815-91ED-43cb-92C2-25804820EDAC}">
                        <c15:formulaRef>
                          <c15:sqref>'Charts and Graphs'!#REF!</c15:sqref>
                        </c15:formulaRef>
                      </c:ext>
                    </c:extLst>
                    <c:strCache>
                      <c:ptCount val="1"/>
                      <c:pt idx="0">
                        <c:v>#REF!</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'Charts and Graphs'!$A$4:$A$7</c15:sqref>
                        </c15:formulaRef>
                      </c:ext>
                    </c:extLst>
                    <c:strCache>
                      <c:ptCount val="4"/>
                      <c:pt idx="0">
                        <c:v>Markets in Financial Instruments Regulation/ Directive (MiFID II/ MIFIR)</c:v>
                      </c:pt>
                      <c:pt idx="1">
                        <c:v>Market Abuse Regulation/ Directive (MAR/MAD)</c:v>
                      </c:pt>
                      <c:pt idx="2">
                        <c:v>Global Data Protection Regulation (GDPR)</c:v>
                      </c:pt>
                      <c:pt idx="3">
                        <c:v>Payment Services Directive (PSD2)</c:v>
                      </c:pt>
                    </c:strCache>
                  </c:strRef>
                </c:cat>
                <c:val>
                  <c:numRef>
                    <c:extLst>
                      <c:ext uri="{02D57815-91ED-43cb-92C2-25804820EDAC}">
                        <c15:formulaRef>
                          <c15:sqref>'Charts and Graphs'!#REF!</c15:sqref>
                        </c15:formulaRef>
                      </c:ext>
                    </c:extLst>
                    <c:numCache>
                      <c:formatCode>General</c:formatCode>
                      <c:ptCount val="1"/>
                      <c:pt idx="0">
                        <c:v>1</c:v>
                      </c:pt>
                    </c:numCache>
                  </c:numRef>
                </c:val>
                <c:extLst>
                  <c:ext xmlns:c16="http://schemas.microsoft.com/office/drawing/2014/chart" uri="{C3380CC4-5D6E-409C-BE32-E72D297353CC}">
                    <c16:uniqueId val="{00000006-BCB8-471A-B770-1076C5EDD4A3}"/>
                  </c:ext>
                </c:extLst>
              </c15:ser>
            </c15:filteredBarSeries>
          </c:ext>
        </c:extLst>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 and Graphs'!$B$34</c:f>
              <c:strCache>
                <c:ptCount val="1"/>
                <c:pt idx="0">
                  <c:v>TOTAL (n=226)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Graphs'!$B$35:$B$38</c:f>
              <c:numCache>
                <c:formatCode>0%</c:formatCode>
                <c:ptCount val="4"/>
                <c:pt idx="0">
                  <c:v>0.38819999999999999</c:v>
                </c:pt>
                <c:pt idx="1">
                  <c:v>0.28689999999999999</c:v>
                </c:pt>
                <c:pt idx="2">
                  <c:v>0.26829999999999998</c:v>
                </c:pt>
                <c:pt idx="3">
                  <c:v>0.216</c:v>
                </c:pt>
              </c:numCache>
            </c:numRef>
          </c:val>
          <c:extLst>
            <c:ext xmlns:c16="http://schemas.microsoft.com/office/drawing/2014/chart" uri="{C3380CC4-5D6E-409C-BE32-E72D297353CC}">
              <c16:uniqueId val="{00000000-5434-4FEC-ADC9-D9B995B69842}"/>
            </c:ext>
          </c:extLst>
        </c:ser>
        <c:ser>
          <c:idx val="1"/>
          <c:order val="1"/>
          <c:tx>
            <c:strRef>
              <c:f>'Charts and Graphs'!$C$34</c:f>
              <c:strCache>
                <c:ptCount val="1"/>
                <c:pt idx="0">
                  <c:v>BULGARIA (n=16)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Graphs'!$C$35:$C$38</c:f>
              <c:numCache>
                <c:formatCode>General</c:formatCode>
                <c:ptCount val="4"/>
                <c:pt idx="0" formatCode="0%">
                  <c:v>0.3</c:v>
                </c:pt>
                <c:pt idx="2" formatCode="0%">
                  <c:v>0.26669999999999999</c:v>
                </c:pt>
                <c:pt idx="3" formatCode="0%">
                  <c:v>0.35709999999999997</c:v>
                </c:pt>
              </c:numCache>
            </c:numRef>
          </c:val>
          <c:extLst>
            <c:ext xmlns:c16="http://schemas.microsoft.com/office/drawing/2014/chart" uri="{C3380CC4-5D6E-409C-BE32-E72D297353CC}">
              <c16:uniqueId val="{00000001-5434-4FEC-ADC9-D9B995B69842}"/>
            </c:ext>
          </c:extLst>
        </c:ser>
        <c:ser>
          <c:idx val="2"/>
          <c:order val="2"/>
          <c:tx>
            <c:strRef>
              <c:f>'Charts and Graphs'!$D$34</c:f>
              <c:strCache>
                <c:ptCount val="1"/>
                <c:pt idx="0">
                  <c:v>CYPRUS (n=13)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Graphs'!$D$35:$D$38</c:f>
              <c:numCache>
                <c:formatCode>0%</c:formatCode>
                <c:ptCount val="4"/>
                <c:pt idx="0">
                  <c:v>0.8</c:v>
                </c:pt>
                <c:pt idx="1">
                  <c:v>0.75</c:v>
                </c:pt>
                <c:pt idx="2">
                  <c:v>0.54549999999999998</c:v>
                </c:pt>
                <c:pt idx="3">
                  <c:v>0.3846</c:v>
                </c:pt>
              </c:numCache>
            </c:numRef>
          </c:val>
          <c:extLst>
            <c:ext xmlns:c16="http://schemas.microsoft.com/office/drawing/2014/chart" uri="{C3380CC4-5D6E-409C-BE32-E72D297353CC}">
              <c16:uniqueId val="{00000002-5434-4FEC-ADC9-D9B995B69842}"/>
            </c:ext>
          </c:extLst>
        </c:ser>
        <c:ser>
          <c:idx val="3"/>
          <c:order val="3"/>
          <c:tx>
            <c:strRef>
              <c:f>'Charts and Graphs'!$E$34</c:f>
              <c:strCache>
                <c:ptCount val="1"/>
                <c:pt idx="0">
                  <c:v>CZECH REPUBLIC (n=20)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Graphs'!$E$35:$E$38</c:f>
              <c:numCache>
                <c:formatCode>0%</c:formatCode>
                <c:ptCount val="4"/>
                <c:pt idx="0">
                  <c:v>0.33329999999999999</c:v>
                </c:pt>
                <c:pt idx="1">
                  <c:v>0.1429</c:v>
                </c:pt>
                <c:pt idx="2">
                  <c:v>0.25</c:v>
                </c:pt>
                <c:pt idx="3">
                  <c:v>5.5599999999999997E-2</c:v>
                </c:pt>
              </c:numCache>
            </c:numRef>
          </c:val>
          <c:extLst>
            <c:ext xmlns:c16="http://schemas.microsoft.com/office/drawing/2014/chart" uri="{C3380CC4-5D6E-409C-BE32-E72D297353CC}">
              <c16:uniqueId val="{00000003-5434-4FEC-ADC9-D9B995B69842}"/>
            </c:ext>
          </c:extLst>
        </c:ser>
        <c:ser>
          <c:idx val="4"/>
          <c:order val="4"/>
          <c:tx>
            <c:strRef>
              <c:f>'Charts and Graphs'!$F$34</c:f>
              <c:strCache>
                <c:ptCount val="1"/>
                <c:pt idx="0">
                  <c:v>GREECE (n=32)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Graphs'!$F$35:$F$38</c:f>
              <c:numCache>
                <c:formatCode>0%</c:formatCode>
                <c:ptCount val="4"/>
                <c:pt idx="0">
                  <c:v>0.3</c:v>
                </c:pt>
                <c:pt idx="1">
                  <c:v>0.42859999999999998</c:v>
                </c:pt>
                <c:pt idx="2">
                  <c:v>0.33329999999999999</c:v>
                </c:pt>
                <c:pt idx="3">
                  <c:v>0.26669999999999999</c:v>
                </c:pt>
              </c:numCache>
            </c:numRef>
          </c:val>
          <c:extLst>
            <c:ext xmlns:c16="http://schemas.microsoft.com/office/drawing/2014/chart" uri="{C3380CC4-5D6E-409C-BE32-E72D297353CC}">
              <c16:uniqueId val="{00000004-5434-4FEC-ADC9-D9B995B69842}"/>
            </c:ext>
          </c:extLst>
        </c:ser>
        <c:ser>
          <c:idx val="5"/>
          <c:order val="5"/>
          <c:tx>
            <c:strRef>
              <c:f>'Charts and Graphs'!$G$34</c:f>
              <c:strCache>
                <c:ptCount val="1"/>
                <c:pt idx="0">
                  <c:v>HUNGARY (n=22)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Graphs'!$G$35:$G$38</c:f>
              <c:numCache>
                <c:formatCode>0%</c:formatCode>
                <c:ptCount val="4"/>
                <c:pt idx="0">
                  <c:v>0.6</c:v>
                </c:pt>
                <c:pt idx="1">
                  <c:v>0.5</c:v>
                </c:pt>
                <c:pt idx="2">
                  <c:v>0.28570000000000001</c:v>
                </c:pt>
                <c:pt idx="3">
                  <c:v>0.15790000000000001</c:v>
                </c:pt>
              </c:numCache>
            </c:numRef>
          </c:val>
          <c:extLst>
            <c:ext xmlns:c16="http://schemas.microsoft.com/office/drawing/2014/chart" uri="{C3380CC4-5D6E-409C-BE32-E72D297353CC}">
              <c16:uniqueId val="{00000005-5434-4FEC-ADC9-D9B995B69842}"/>
            </c:ext>
          </c:extLst>
        </c:ser>
        <c:ser>
          <c:idx val="6"/>
          <c:order val="6"/>
          <c:tx>
            <c:strRef>
              <c:f>'Charts and Graphs'!$H$34</c:f>
              <c:strCache>
                <c:ptCount val="1"/>
                <c:pt idx="0">
                  <c:v>POLAND (n=73)</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Graphs'!$H$35:$H$38</c:f>
              <c:numCache>
                <c:formatCode>0%</c:formatCode>
                <c:ptCount val="4"/>
                <c:pt idx="0">
                  <c:v>0.33329999999999999</c:v>
                </c:pt>
                <c:pt idx="1">
                  <c:v>0.22220000000000001</c:v>
                </c:pt>
                <c:pt idx="2">
                  <c:v>0.05</c:v>
                </c:pt>
                <c:pt idx="3">
                  <c:v>0.18310000000000001</c:v>
                </c:pt>
              </c:numCache>
            </c:numRef>
          </c:val>
          <c:extLst>
            <c:ext xmlns:c16="http://schemas.microsoft.com/office/drawing/2014/chart" uri="{C3380CC4-5D6E-409C-BE32-E72D297353CC}">
              <c16:uniqueId val="{00000006-5434-4FEC-ADC9-D9B995B69842}"/>
            </c:ext>
          </c:extLst>
        </c:ser>
        <c:ser>
          <c:idx val="7"/>
          <c:order val="7"/>
          <c:tx>
            <c:strRef>
              <c:f>'Charts and Graphs'!$I$34</c:f>
              <c:strCache>
                <c:ptCount val="1"/>
                <c:pt idx="0">
                  <c:v>ROMANIA (n=36)</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Graphs'!$I$35:$I$38</c:f>
              <c:numCache>
                <c:formatCode>0%</c:formatCode>
                <c:ptCount val="4"/>
                <c:pt idx="0">
                  <c:v>0.375</c:v>
                </c:pt>
                <c:pt idx="1">
                  <c:v>0.25</c:v>
                </c:pt>
                <c:pt idx="2">
                  <c:v>0.26090000000000002</c:v>
                </c:pt>
                <c:pt idx="3">
                  <c:v>0.1714</c:v>
                </c:pt>
              </c:numCache>
            </c:numRef>
          </c:val>
          <c:extLst>
            <c:ext xmlns:c16="http://schemas.microsoft.com/office/drawing/2014/chart" uri="{C3380CC4-5D6E-409C-BE32-E72D297353CC}">
              <c16:uniqueId val="{00000007-5434-4FEC-ADC9-D9B995B69842}"/>
            </c:ext>
          </c:extLst>
        </c:ser>
        <c:ser>
          <c:idx val="8"/>
          <c:order val="8"/>
          <c:tx>
            <c:strRef>
              <c:f>'Charts and Graphs'!$J$34</c:f>
              <c:strCache>
                <c:ptCount val="1"/>
                <c:pt idx="0">
                  <c:v>SLOVENIA (n=13)</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Graphs'!$A$35:$A$38</c:f>
              <c:strCache>
                <c:ptCount val="4"/>
                <c:pt idx="0">
                  <c:v>Payment Services Directive (PSD2)</c:v>
                </c:pt>
                <c:pt idx="1">
                  <c:v>Market Abuse Regulation/ Directive (MAR/MAD)</c:v>
                </c:pt>
                <c:pt idx="2">
                  <c:v>Global Data Protection Regulation (GDPR)</c:v>
                </c:pt>
                <c:pt idx="3">
                  <c:v>Markets in Financial Instruments Regulation/ Directive (MiFID II/ MIFIR)</c:v>
                </c:pt>
              </c:strCache>
            </c:strRef>
          </c:cat>
          <c:val>
            <c:numRef>
              <c:f>'Charts and Graphs'!$J$35:$J$38</c:f>
              <c:numCache>
                <c:formatCode>0%</c:formatCode>
                <c:ptCount val="4"/>
                <c:pt idx="0">
                  <c:v>0.5</c:v>
                </c:pt>
                <c:pt idx="1">
                  <c:v>0.42859999999999998</c:v>
                </c:pt>
                <c:pt idx="2">
                  <c:v>0.33329999999999999</c:v>
                </c:pt>
                <c:pt idx="3">
                  <c:v>0.41670000000000001</c:v>
                </c:pt>
              </c:numCache>
            </c:numRef>
          </c:val>
          <c:extLst>
            <c:ext xmlns:c16="http://schemas.microsoft.com/office/drawing/2014/chart" uri="{C3380CC4-5D6E-409C-BE32-E72D297353CC}">
              <c16:uniqueId val="{00000008-5434-4FEC-ADC9-D9B995B69842}"/>
            </c:ext>
          </c:extLst>
        </c:ser>
        <c:dLbls>
          <c:dLblPos val="outEnd"/>
          <c:showLegendKey val="0"/>
          <c:showVal val="1"/>
          <c:showCatName val="0"/>
          <c:showSerName val="0"/>
          <c:showPercent val="0"/>
          <c:showBubbleSize val="0"/>
        </c:dLbls>
        <c:gapWidth val="219"/>
        <c:overlap val="-27"/>
        <c:axId val="318286376"/>
        <c:axId val="318286704"/>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 and Graphs'!$B$11</c:f>
              <c:strCache>
                <c:ptCount val="1"/>
                <c:pt idx="0">
                  <c:v>TOTAL (n=263)</c:v>
                </c:pt>
              </c:strCache>
            </c:strRef>
          </c:tx>
          <c:spPr>
            <a:solidFill>
              <a:schemeClr val="accent1"/>
            </a:solidFill>
            <a:ln>
              <a:noFill/>
            </a:ln>
            <a:effectLst/>
          </c:spPr>
          <c:invertIfNegative val="0"/>
          <c:dLbls>
            <c:dLbl>
              <c:idx val="0"/>
              <c:layout>
                <c:manualLayout>
                  <c:x val="-3.0619172713350538E-3"/>
                  <c:y val="-4.0633823658803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AA-449B-BB4A-D687CA8C4C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Graphs'!$B$12:$B$16</c:f>
              <c:numCache>
                <c:formatCode>0%</c:formatCode>
                <c:ptCount val="5"/>
                <c:pt idx="0">
                  <c:v>0.43</c:v>
                </c:pt>
                <c:pt idx="1">
                  <c:v>0.3</c:v>
                </c:pt>
                <c:pt idx="2">
                  <c:v>0.17</c:v>
                </c:pt>
                <c:pt idx="4">
                  <c:v>0.1</c:v>
                </c:pt>
              </c:numCache>
            </c:numRef>
          </c:val>
          <c:extLst>
            <c:ext xmlns:c16="http://schemas.microsoft.com/office/drawing/2014/chart" uri="{C3380CC4-5D6E-409C-BE32-E72D297353CC}">
              <c16:uniqueId val="{00000000-5434-4FEC-ADC9-D9B995B69842}"/>
            </c:ext>
          </c:extLst>
        </c:ser>
        <c:ser>
          <c:idx val="1"/>
          <c:order val="1"/>
          <c:tx>
            <c:strRef>
              <c:f>'Charts and Graphs'!$C$11</c:f>
              <c:strCache>
                <c:ptCount val="1"/>
                <c:pt idx="0">
                  <c:v>BULGARIA (n=20)</c:v>
                </c:pt>
              </c:strCache>
            </c:strRef>
          </c:tx>
          <c:spPr>
            <a:solidFill>
              <a:schemeClr val="accent2"/>
            </a:solidFill>
            <a:ln>
              <a:noFill/>
            </a:ln>
            <a:effectLst/>
          </c:spPr>
          <c:invertIfNegative val="0"/>
          <c:dLbls>
            <c:dLbl>
              <c:idx val="2"/>
              <c:layout>
                <c:manualLayout>
                  <c:x val="7.65479317833763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AA-449B-BB4A-D687CA8C4C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Graphs'!$C$12:$C$16</c:f>
              <c:numCache>
                <c:formatCode>0%</c:formatCode>
                <c:ptCount val="5"/>
                <c:pt idx="0">
                  <c:v>0.5</c:v>
                </c:pt>
                <c:pt idx="1">
                  <c:v>0.15</c:v>
                </c:pt>
                <c:pt idx="2">
                  <c:v>0.2</c:v>
                </c:pt>
                <c:pt idx="4">
                  <c:v>0.15</c:v>
                </c:pt>
              </c:numCache>
            </c:numRef>
          </c:val>
          <c:extLst>
            <c:ext xmlns:c16="http://schemas.microsoft.com/office/drawing/2014/chart" uri="{C3380CC4-5D6E-409C-BE32-E72D297353CC}">
              <c16:uniqueId val="{00000001-5434-4FEC-ADC9-D9B995B69842}"/>
            </c:ext>
          </c:extLst>
        </c:ser>
        <c:ser>
          <c:idx val="2"/>
          <c:order val="2"/>
          <c:tx>
            <c:strRef>
              <c:f>'Charts and Graphs'!$D$11</c:f>
              <c:strCache>
                <c:ptCount val="1"/>
                <c:pt idx="0">
                  <c:v>CYPRUS (n=18)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Graphs'!$D$12:$D$16</c:f>
              <c:numCache>
                <c:formatCode>0%</c:formatCode>
                <c:ptCount val="5"/>
                <c:pt idx="0">
                  <c:v>0.61</c:v>
                </c:pt>
                <c:pt idx="1">
                  <c:v>0.28000000000000003</c:v>
                </c:pt>
                <c:pt idx="2">
                  <c:v>0.11</c:v>
                </c:pt>
              </c:numCache>
            </c:numRef>
          </c:val>
          <c:extLst>
            <c:ext xmlns:c16="http://schemas.microsoft.com/office/drawing/2014/chart" uri="{C3380CC4-5D6E-409C-BE32-E72D297353CC}">
              <c16:uniqueId val="{00000002-5434-4FEC-ADC9-D9B995B69842}"/>
            </c:ext>
          </c:extLst>
        </c:ser>
        <c:ser>
          <c:idx val="3"/>
          <c:order val="3"/>
          <c:tx>
            <c:strRef>
              <c:f>'Charts and Graphs'!$E$11</c:f>
              <c:strCache>
                <c:ptCount val="1"/>
                <c:pt idx="0">
                  <c:v>CZECH REPUBLIC (n=23)</c:v>
                </c:pt>
              </c:strCache>
            </c:strRef>
          </c:tx>
          <c:spPr>
            <a:solidFill>
              <a:schemeClr val="accent4"/>
            </a:solidFill>
            <a:ln>
              <a:noFill/>
            </a:ln>
            <a:effectLst/>
          </c:spPr>
          <c:invertIfNegative val="0"/>
          <c:dLbls>
            <c:dLbl>
              <c:idx val="1"/>
              <c:layout>
                <c:manualLayout>
                  <c:x val="7.6547931783376346E-3"/>
                  <c:y val="-4.0633823658803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AA-449B-BB4A-D687CA8C4C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Graphs'!$E$12:$E$16</c:f>
              <c:numCache>
                <c:formatCode>0%</c:formatCode>
                <c:ptCount val="5"/>
                <c:pt idx="0">
                  <c:v>0.39</c:v>
                </c:pt>
                <c:pt idx="1">
                  <c:v>0.26</c:v>
                </c:pt>
                <c:pt idx="2">
                  <c:v>0.17</c:v>
                </c:pt>
                <c:pt idx="4">
                  <c:v>0.17</c:v>
                </c:pt>
              </c:numCache>
            </c:numRef>
          </c:val>
          <c:extLst>
            <c:ext xmlns:c16="http://schemas.microsoft.com/office/drawing/2014/chart" uri="{C3380CC4-5D6E-409C-BE32-E72D297353CC}">
              <c16:uniqueId val="{00000003-5434-4FEC-ADC9-D9B995B69842}"/>
            </c:ext>
          </c:extLst>
        </c:ser>
        <c:ser>
          <c:idx val="4"/>
          <c:order val="4"/>
          <c:tx>
            <c:strRef>
              <c:f>'Charts and Graphs'!$F$11</c:f>
              <c:strCache>
                <c:ptCount val="1"/>
                <c:pt idx="0">
                  <c:v>GREECE (n=36)</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Graphs'!$F$12:$F$16</c:f>
              <c:numCache>
                <c:formatCode>0%</c:formatCode>
                <c:ptCount val="5"/>
                <c:pt idx="0">
                  <c:v>0.61</c:v>
                </c:pt>
                <c:pt idx="1">
                  <c:v>0.11</c:v>
                </c:pt>
                <c:pt idx="2">
                  <c:v>0.22</c:v>
                </c:pt>
                <c:pt idx="4">
                  <c:v>0.06</c:v>
                </c:pt>
              </c:numCache>
            </c:numRef>
          </c:val>
          <c:extLst>
            <c:ext xmlns:c16="http://schemas.microsoft.com/office/drawing/2014/chart" uri="{C3380CC4-5D6E-409C-BE32-E72D297353CC}">
              <c16:uniqueId val="{00000004-5434-4FEC-ADC9-D9B995B69842}"/>
            </c:ext>
          </c:extLst>
        </c:ser>
        <c:ser>
          <c:idx val="5"/>
          <c:order val="5"/>
          <c:tx>
            <c:strRef>
              <c:f>'Charts and Graphs'!$G$11</c:f>
              <c:strCache>
                <c:ptCount val="1"/>
                <c:pt idx="0">
                  <c:v>HUNGARY (n=24)</c:v>
                </c:pt>
              </c:strCache>
            </c:strRef>
          </c:tx>
          <c:spPr>
            <a:solidFill>
              <a:schemeClr val="accent6"/>
            </a:solidFill>
            <a:ln>
              <a:noFill/>
            </a:ln>
            <a:effectLst/>
          </c:spPr>
          <c:invertIfNegative val="0"/>
          <c:dLbls>
            <c:dLbl>
              <c:idx val="0"/>
              <c:layout>
                <c:manualLayout>
                  <c:x val="7.6547931783376485E-3"/>
                  <c:y val="-2.0316911829401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AA-449B-BB4A-D687CA8C4C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Graphs'!$G$12:$G$16</c:f>
              <c:numCache>
                <c:formatCode>0%</c:formatCode>
                <c:ptCount val="5"/>
                <c:pt idx="0">
                  <c:v>0.5</c:v>
                </c:pt>
                <c:pt idx="1">
                  <c:v>0.33</c:v>
                </c:pt>
                <c:pt idx="2">
                  <c:v>0.08</c:v>
                </c:pt>
                <c:pt idx="4">
                  <c:v>0.08</c:v>
                </c:pt>
              </c:numCache>
            </c:numRef>
          </c:val>
          <c:extLst>
            <c:ext xmlns:c16="http://schemas.microsoft.com/office/drawing/2014/chart" uri="{C3380CC4-5D6E-409C-BE32-E72D297353CC}">
              <c16:uniqueId val="{00000005-5434-4FEC-ADC9-D9B995B69842}"/>
            </c:ext>
          </c:extLst>
        </c:ser>
        <c:ser>
          <c:idx val="6"/>
          <c:order val="6"/>
          <c:tx>
            <c:strRef>
              <c:f>'Charts and Graphs'!$H$11</c:f>
              <c:strCache>
                <c:ptCount val="1"/>
                <c:pt idx="0">
                  <c:v>POLAND (n=82)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Graphs'!$H$12:$H$16</c:f>
              <c:numCache>
                <c:formatCode>0%</c:formatCode>
                <c:ptCount val="5"/>
                <c:pt idx="0">
                  <c:v>0.28000000000000003</c:v>
                </c:pt>
                <c:pt idx="1">
                  <c:v>0.44</c:v>
                </c:pt>
                <c:pt idx="2">
                  <c:v>0.2</c:v>
                </c:pt>
                <c:pt idx="4">
                  <c:v>0.09</c:v>
                </c:pt>
              </c:numCache>
            </c:numRef>
          </c:val>
          <c:extLst>
            <c:ext xmlns:c16="http://schemas.microsoft.com/office/drawing/2014/chart" uri="{C3380CC4-5D6E-409C-BE32-E72D297353CC}">
              <c16:uniqueId val="{00000006-5434-4FEC-ADC9-D9B995B69842}"/>
            </c:ext>
          </c:extLst>
        </c:ser>
        <c:ser>
          <c:idx val="7"/>
          <c:order val="7"/>
          <c:tx>
            <c:strRef>
              <c:f>'Charts and Graphs'!$I$11</c:f>
              <c:strCache>
                <c:ptCount val="1"/>
                <c:pt idx="0">
                  <c:v>ROMANIA (n=44)</c:v>
                </c:pt>
              </c:strCache>
            </c:strRef>
          </c:tx>
          <c:spPr>
            <a:solidFill>
              <a:schemeClr val="accent2">
                <a:lumMod val="60000"/>
              </a:schemeClr>
            </a:solidFill>
            <a:ln>
              <a:noFill/>
            </a:ln>
            <a:effectLst/>
          </c:spPr>
          <c:invertIfNegative val="0"/>
          <c:dLbls>
            <c:dLbl>
              <c:idx val="2"/>
              <c:layout>
                <c:manualLayout>
                  <c:x val="9.1857518140051608E-3"/>
                  <c:y val="-1.625352946352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AA-449B-BB4A-D687CA8C4C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Graphs'!$I$12:$I$16</c:f>
              <c:numCache>
                <c:formatCode>0%</c:formatCode>
                <c:ptCount val="5"/>
                <c:pt idx="0">
                  <c:v>0.41</c:v>
                </c:pt>
                <c:pt idx="1">
                  <c:v>0.23</c:v>
                </c:pt>
                <c:pt idx="2">
                  <c:v>0.18</c:v>
                </c:pt>
                <c:pt idx="3">
                  <c:v>0.02</c:v>
                </c:pt>
                <c:pt idx="4">
                  <c:v>0.16</c:v>
                </c:pt>
              </c:numCache>
            </c:numRef>
          </c:val>
          <c:extLst xmlns:c15="http://schemas.microsoft.com/office/drawing/2012/chart">
            <c:ext xmlns:c16="http://schemas.microsoft.com/office/drawing/2014/chart" uri="{C3380CC4-5D6E-409C-BE32-E72D297353CC}">
              <c16:uniqueId val="{00000007-5434-4FEC-ADC9-D9B995B69842}"/>
            </c:ext>
          </c:extLst>
        </c:ser>
        <c:ser>
          <c:idx val="8"/>
          <c:order val="8"/>
          <c:tx>
            <c:strRef>
              <c:f>'Charts and Graphs'!$J$11</c:f>
              <c:strCache>
                <c:ptCount val="1"/>
                <c:pt idx="0">
                  <c:v>SLOVENIA (n=13)</c:v>
                </c:pt>
              </c:strCache>
            </c:strRef>
          </c:tx>
          <c:spPr>
            <a:solidFill>
              <a:schemeClr val="accent3">
                <a:lumMod val="60000"/>
              </a:schemeClr>
            </a:solidFill>
            <a:ln>
              <a:noFill/>
            </a:ln>
            <a:effectLst/>
          </c:spPr>
          <c:invertIfNegative val="0"/>
          <c:dLbls>
            <c:dLbl>
              <c:idx val="4"/>
              <c:layout>
                <c:manualLayout>
                  <c:x val="7.65479317833741E-3"/>
                  <c:y val="-4.0633823658804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AA-449B-BB4A-D687CA8C4C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Graphs'!$A$12:$A$16</c:f>
              <c:strCache>
                <c:ptCount val="5"/>
                <c:pt idx="0">
                  <c:v>Increased harmonization of regulation and supervision across CEE markets</c:v>
                </c:pt>
                <c:pt idx="1">
                  <c:v>Less regulation</c:v>
                </c:pt>
                <c:pt idx="2">
                  <c:v>Increased enforcement of existing regulations</c:v>
                </c:pt>
                <c:pt idx="3">
                  <c:v>More regulation</c:v>
                </c:pt>
                <c:pt idx="4">
                  <c:v>Other</c:v>
                </c:pt>
              </c:strCache>
            </c:strRef>
          </c:cat>
          <c:val>
            <c:numRef>
              <c:f>'Charts and Graphs'!$J$12:$J$16</c:f>
              <c:numCache>
                <c:formatCode>0%</c:formatCode>
                <c:ptCount val="5"/>
                <c:pt idx="0">
                  <c:v>0.46</c:v>
                </c:pt>
                <c:pt idx="1">
                  <c:v>0.38</c:v>
                </c:pt>
                <c:pt idx="4">
                  <c:v>0.15</c:v>
                </c:pt>
              </c:numCache>
            </c:numRef>
          </c:val>
          <c:extLst>
            <c:ext xmlns:c16="http://schemas.microsoft.com/office/drawing/2014/chart" uri="{C3380CC4-5D6E-409C-BE32-E72D297353CC}">
              <c16:uniqueId val="{00000008-5434-4FEC-ADC9-D9B995B69842}"/>
            </c:ext>
          </c:extLst>
        </c:ser>
        <c:dLbls>
          <c:dLblPos val="outEnd"/>
          <c:showLegendKey val="0"/>
          <c:showVal val="1"/>
          <c:showCatName val="0"/>
          <c:showSerName val="0"/>
          <c:showPercent val="0"/>
          <c:showBubbleSize val="0"/>
        </c:dLbls>
        <c:gapWidth val="219"/>
        <c:overlap val="-27"/>
        <c:axId val="318286376"/>
        <c:axId val="318286704"/>
        <c:extLst/>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Graphs'!$A$22:$A$30</c:f>
              <c:strCache>
                <c:ptCount val="9"/>
                <c:pt idx="0">
                  <c:v>TOTAL (n=234)</c:v>
                </c:pt>
                <c:pt idx="1">
                  <c:v>BULGARIA (n=16)</c:v>
                </c:pt>
                <c:pt idx="2">
                  <c:v>SLOVENIA (n=13)</c:v>
                </c:pt>
                <c:pt idx="3">
                  <c:v>ROMANIA (n=39)</c:v>
                </c:pt>
                <c:pt idx="4">
                  <c:v>GREECE (n=32)</c:v>
                </c:pt>
                <c:pt idx="5">
                  <c:v>HUNGARY (n=23)</c:v>
                </c:pt>
                <c:pt idx="6">
                  <c:v>CYPRUS (n=15)</c:v>
                </c:pt>
                <c:pt idx="7">
                  <c:v>CZECH REPUBLIC (n=21)</c:v>
                </c:pt>
                <c:pt idx="8">
                  <c:v>POLAND (n=74)</c:v>
                </c:pt>
              </c:strCache>
            </c:strRef>
          </c:cat>
          <c:val>
            <c:numRef>
              <c:f>'Charts and Graphs'!$D$22:$D$30</c:f>
              <c:numCache>
                <c:formatCode>0%</c:formatCode>
                <c:ptCount val="9"/>
                <c:pt idx="0">
                  <c:v>0.66669999999999996</c:v>
                </c:pt>
                <c:pt idx="1">
                  <c:v>0.875</c:v>
                </c:pt>
                <c:pt idx="2">
                  <c:v>0.84619999999999995</c:v>
                </c:pt>
                <c:pt idx="3">
                  <c:v>0.79490000000000005</c:v>
                </c:pt>
                <c:pt idx="4">
                  <c:v>0.78129999999999999</c:v>
                </c:pt>
                <c:pt idx="5">
                  <c:v>0.73909999999999998</c:v>
                </c:pt>
                <c:pt idx="6">
                  <c:v>0.73329999999999995</c:v>
                </c:pt>
                <c:pt idx="7">
                  <c:v>0.57140000000000002</c:v>
                </c:pt>
                <c:pt idx="8">
                  <c:v>0.45950000000000002</c:v>
                </c:pt>
              </c:numCache>
            </c:numRef>
          </c:val>
          <c:extLst>
            <c:ext xmlns:c16="http://schemas.microsoft.com/office/drawing/2014/chart" uri="{C3380CC4-5D6E-409C-BE32-E72D297353CC}">
              <c16:uniqueId val="{00000000-5434-4FEC-ADC9-D9B995B69842}"/>
            </c:ext>
          </c:extLst>
        </c:ser>
        <c:dLbls>
          <c:dLblPos val="outEnd"/>
          <c:showLegendKey val="0"/>
          <c:showVal val="1"/>
          <c:showCatName val="0"/>
          <c:showSerName val="0"/>
          <c:showPercent val="0"/>
          <c:showBubbleSize val="0"/>
        </c:dLbls>
        <c:gapWidth val="219"/>
        <c:overlap val="-27"/>
        <c:axId val="318286376"/>
        <c:axId val="318286704"/>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Graphs'!$A$54:$A$62</c:f>
              <c:strCache>
                <c:ptCount val="9"/>
                <c:pt idx="0">
                  <c:v>TOTAL (n=244)</c:v>
                </c:pt>
                <c:pt idx="1">
                  <c:v>SLOVENIA (n=13)</c:v>
                </c:pt>
                <c:pt idx="2">
                  <c:v>CZECH REPUBLIC (n=22)</c:v>
                </c:pt>
                <c:pt idx="3">
                  <c:v>ROMANIA (n=40)</c:v>
                </c:pt>
                <c:pt idx="4">
                  <c:v>HUNGARY (n=25)</c:v>
                </c:pt>
                <c:pt idx="5">
                  <c:v>POLAND (n=77)</c:v>
                </c:pt>
                <c:pt idx="6">
                  <c:v>CYPRUS (n=16)</c:v>
                </c:pt>
                <c:pt idx="7">
                  <c:v>GREECE (n=33)</c:v>
                </c:pt>
                <c:pt idx="8">
                  <c:v>BULGARIA (n=17)</c:v>
                </c:pt>
              </c:strCache>
            </c:strRef>
          </c:cat>
          <c:val>
            <c:numRef>
              <c:f>'Charts and Graphs'!$B$54:$B$62</c:f>
              <c:numCache>
                <c:formatCode>0%</c:formatCode>
                <c:ptCount val="9"/>
                <c:pt idx="0">
                  <c:v>0.377</c:v>
                </c:pt>
                <c:pt idx="1">
                  <c:v>0.69230000000000003</c:v>
                </c:pt>
                <c:pt idx="2">
                  <c:v>0.45450000000000002</c:v>
                </c:pt>
                <c:pt idx="3">
                  <c:v>0.45</c:v>
                </c:pt>
                <c:pt idx="4">
                  <c:v>0.4</c:v>
                </c:pt>
                <c:pt idx="5">
                  <c:v>0.35060000000000002</c:v>
                </c:pt>
                <c:pt idx="6">
                  <c:v>0.3125</c:v>
                </c:pt>
                <c:pt idx="7">
                  <c:v>0.30299999999999999</c:v>
                </c:pt>
                <c:pt idx="8">
                  <c:v>0.17649999999999999</c:v>
                </c:pt>
              </c:numCache>
            </c:numRef>
          </c:val>
          <c:extLst>
            <c:ext xmlns:c16="http://schemas.microsoft.com/office/drawing/2014/chart" uri="{C3380CC4-5D6E-409C-BE32-E72D297353CC}">
              <c16:uniqueId val="{00000000-5434-4FEC-ADC9-D9B995B69842}"/>
            </c:ext>
          </c:extLst>
        </c:ser>
        <c:dLbls>
          <c:dLblPos val="outEnd"/>
          <c:showLegendKey val="0"/>
          <c:showVal val="1"/>
          <c:showCatName val="0"/>
          <c:showSerName val="0"/>
          <c:showPercent val="0"/>
          <c:showBubbleSize val="0"/>
        </c:dLbls>
        <c:gapWidth val="219"/>
        <c:overlap val="-27"/>
        <c:axId val="318286376"/>
        <c:axId val="318286704"/>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'Charts and Graphs'!$B$67</c:f>
              <c:strCache>
                <c:ptCount val="1"/>
                <c:pt idx="0">
                  <c:v>Yes, investor protection is higher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Graphs'!$A$68:$A$76</c:f>
              <c:strCache>
                <c:ptCount val="9"/>
                <c:pt idx="0">
                  <c:v>TOTAL (n=228)</c:v>
                </c:pt>
                <c:pt idx="1">
                  <c:v>CYPRUS (n=15)</c:v>
                </c:pt>
                <c:pt idx="2">
                  <c:v>GREECE (n=30)</c:v>
                </c:pt>
                <c:pt idx="3">
                  <c:v>ROMANIA (n=39)</c:v>
                </c:pt>
                <c:pt idx="4">
                  <c:v>SLOVENIA (n=13)</c:v>
                </c:pt>
                <c:pt idx="5">
                  <c:v>POLAND (n=73)</c:v>
                </c:pt>
                <c:pt idx="6">
                  <c:v>HUNGARY (n=22)</c:v>
                </c:pt>
                <c:pt idx="7">
                  <c:v>BULGARIA (n=16)</c:v>
                </c:pt>
                <c:pt idx="8">
                  <c:v>CZECH REPUBLIC (n=19)</c:v>
                </c:pt>
              </c:strCache>
            </c:strRef>
          </c:cat>
          <c:val>
            <c:numRef>
              <c:f>'Charts and Graphs'!$B$68:$B$76</c:f>
              <c:numCache>
                <c:formatCode>0%</c:formatCode>
                <c:ptCount val="9"/>
                <c:pt idx="0">
                  <c:v>0.57999999999999996</c:v>
                </c:pt>
                <c:pt idx="1">
                  <c:v>0.87</c:v>
                </c:pt>
                <c:pt idx="2">
                  <c:v>0.67</c:v>
                </c:pt>
                <c:pt idx="3">
                  <c:v>0.62</c:v>
                </c:pt>
                <c:pt idx="4">
                  <c:v>0.62</c:v>
                </c:pt>
                <c:pt idx="5">
                  <c:v>0.59</c:v>
                </c:pt>
                <c:pt idx="6">
                  <c:v>0.55000000000000004</c:v>
                </c:pt>
                <c:pt idx="7">
                  <c:v>0.38</c:v>
                </c:pt>
                <c:pt idx="8">
                  <c:v>0.32</c:v>
                </c:pt>
              </c:numCache>
            </c:numRef>
          </c:val>
          <c:extLst>
            <c:ext xmlns:c16="http://schemas.microsoft.com/office/drawing/2014/chart" uri="{C3380CC4-5D6E-409C-BE32-E72D297353CC}">
              <c16:uniqueId val="{00000000-5434-4FEC-ADC9-D9B995B69842}"/>
            </c:ext>
          </c:extLst>
        </c:ser>
        <c:ser>
          <c:idx val="1"/>
          <c:order val="1"/>
          <c:tx>
            <c:strRef>
              <c:f>'Charts and Graphs'!$C$67</c:f>
              <c:strCache>
                <c:ptCount val="1"/>
                <c:pt idx="0">
                  <c:v>No, investor protection is weaker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Graphs'!$A$68:$A$76</c:f>
              <c:strCache>
                <c:ptCount val="9"/>
                <c:pt idx="0">
                  <c:v>TOTAL (n=228)</c:v>
                </c:pt>
                <c:pt idx="1">
                  <c:v>CYPRUS (n=15)</c:v>
                </c:pt>
                <c:pt idx="2">
                  <c:v>GREECE (n=30)</c:v>
                </c:pt>
                <c:pt idx="3">
                  <c:v>ROMANIA (n=39)</c:v>
                </c:pt>
                <c:pt idx="4">
                  <c:v>SLOVENIA (n=13)</c:v>
                </c:pt>
                <c:pt idx="5">
                  <c:v>POLAND (n=73)</c:v>
                </c:pt>
                <c:pt idx="6">
                  <c:v>HUNGARY (n=22)</c:v>
                </c:pt>
                <c:pt idx="7">
                  <c:v>BULGARIA (n=16)</c:v>
                </c:pt>
                <c:pt idx="8">
                  <c:v>CZECH REPUBLIC (n=19)</c:v>
                </c:pt>
              </c:strCache>
            </c:strRef>
          </c:cat>
          <c:val>
            <c:numRef>
              <c:f>'Charts and Graphs'!$C$68:$C$76</c:f>
              <c:numCache>
                <c:formatCode>General</c:formatCode>
                <c:ptCount val="9"/>
                <c:pt idx="0" formatCode="0%">
                  <c:v>0.04</c:v>
                </c:pt>
                <c:pt idx="5" formatCode="0%">
                  <c:v>0.08</c:v>
                </c:pt>
                <c:pt idx="7" formatCode="0%">
                  <c:v>0.13</c:v>
                </c:pt>
              </c:numCache>
            </c:numRef>
          </c:val>
          <c:extLst>
            <c:ext xmlns:c16="http://schemas.microsoft.com/office/drawing/2014/chart" uri="{C3380CC4-5D6E-409C-BE32-E72D297353CC}">
              <c16:uniqueId val="{00000001-5434-4FEC-ADC9-D9B995B69842}"/>
            </c:ext>
          </c:extLst>
        </c:ser>
        <c:ser>
          <c:idx val="2"/>
          <c:order val="2"/>
          <c:tx>
            <c:strRef>
              <c:f>'Charts and Graphs'!$D$67</c:f>
              <c:strCache>
                <c:ptCount val="1"/>
                <c:pt idx="0">
                  <c:v>No difference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Graphs'!$A$68:$A$76</c:f>
              <c:strCache>
                <c:ptCount val="9"/>
                <c:pt idx="0">
                  <c:v>TOTAL (n=228)</c:v>
                </c:pt>
                <c:pt idx="1">
                  <c:v>CYPRUS (n=15)</c:v>
                </c:pt>
                <c:pt idx="2">
                  <c:v>GREECE (n=30)</c:v>
                </c:pt>
                <c:pt idx="3">
                  <c:v>ROMANIA (n=39)</c:v>
                </c:pt>
                <c:pt idx="4">
                  <c:v>SLOVENIA (n=13)</c:v>
                </c:pt>
                <c:pt idx="5">
                  <c:v>POLAND (n=73)</c:v>
                </c:pt>
                <c:pt idx="6">
                  <c:v>HUNGARY (n=22)</c:v>
                </c:pt>
                <c:pt idx="7">
                  <c:v>BULGARIA (n=16)</c:v>
                </c:pt>
                <c:pt idx="8">
                  <c:v>CZECH REPUBLIC (n=19)</c:v>
                </c:pt>
              </c:strCache>
            </c:strRef>
          </c:cat>
          <c:val>
            <c:numRef>
              <c:f>'Charts and Graphs'!$D$68:$D$76</c:f>
              <c:numCache>
                <c:formatCode>0%</c:formatCode>
                <c:ptCount val="9"/>
                <c:pt idx="0">
                  <c:v>0.39</c:v>
                </c:pt>
                <c:pt idx="1">
                  <c:v>0.13</c:v>
                </c:pt>
                <c:pt idx="2">
                  <c:v>0.33</c:v>
                </c:pt>
                <c:pt idx="3">
                  <c:v>0.38</c:v>
                </c:pt>
                <c:pt idx="4">
                  <c:v>0.38</c:v>
                </c:pt>
                <c:pt idx="5">
                  <c:v>0.33</c:v>
                </c:pt>
                <c:pt idx="6">
                  <c:v>0.45</c:v>
                </c:pt>
                <c:pt idx="7">
                  <c:v>0.5</c:v>
                </c:pt>
                <c:pt idx="8">
                  <c:v>0.68</c:v>
                </c:pt>
              </c:numCache>
            </c:numRef>
          </c:val>
          <c:extLst>
            <c:ext xmlns:c16="http://schemas.microsoft.com/office/drawing/2014/chart" uri="{C3380CC4-5D6E-409C-BE32-E72D297353CC}">
              <c16:uniqueId val="{00000002-5434-4FEC-ADC9-D9B995B69842}"/>
            </c:ext>
          </c:extLst>
        </c:ser>
        <c:dLbls>
          <c:showLegendKey val="0"/>
          <c:showVal val="1"/>
          <c:showCatName val="0"/>
          <c:showSerName val="0"/>
          <c:showPercent val="0"/>
          <c:showBubbleSize val="0"/>
        </c:dLbls>
        <c:gapWidth val="219"/>
        <c:overlap val="100"/>
        <c:axId val="318286376"/>
        <c:axId val="318286704"/>
        <c:extLst/>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'Charts and Graphs'!$B$80</c:f>
              <c:strCache>
                <c:ptCount val="1"/>
                <c:pt idx="0">
                  <c:v>Yes, markets are more transparent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Graphs'!$A$81:$A$89</c:f>
              <c:strCache>
                <c:ptCount val="9"/>
                <c:pt idx="0">
                  <c:v>TOTAL (n=226)</c:v>
                </c:pt>
                <c:pt idx="1">
                  <c:v>CYPRUS (n=16)</c:v>
                </c:pt>
                <c:pt idx="2">
                  <c:v>SLOVENIA (n=13)</c:v>
                </c:pt>
                <c:pt idx="3">
                  <c:v>GREECE (n=29)</c:v>
                </c:pt>
                <c:pt idx="4">
                  <c:v>POLAND (n=70)</c:v>
                </c:pt>
                <c:pt idx="5">
                  <c:v>ROMANIA (n=40)</c:v>
                </c:pt>
                <c:pt idx="6">
                  <c:v>BULGARIA (n=15)</c:v>
                </c:pt>
                <c:pt idx="7">
                  <c:v>CZECH REPUBLIC (n=20)</c:v>
                </c:pt>
                <c:pt idx="8">
                  <c:v>HUNGARY (n=22)</c:v>
                </c:pt>
              </c:strCache>
            </c:strRef>
          </c:cat>
          <c:val>
            <c:numRef>
              <c:f>'Charts and Graphs'!$B$81:$B$89</c:f>
              <c:numCache>
                <c:formatCode>0%</c:formatCode>
                <c:ptCount val="9"/>
                <c:pt idx="0">
                  <c:v>0.53</c:v>
                </c:pt>
                <c:pt idx="1">
                  <c:v>0.81</c:v>
                </c:pt>
                <c:pt idx="2">
                  <c:v>0.69</c:v>
                </c:pt>
                <c:pt idx="3">
                  <c:v>0.59</c:v>
                </c:pt>
                <c:pt idx="4">
                  <c:v>0.56000000000000005</c:v>
                </c:pt>
                <c:pt idx="5">
                  <c:v>0.55000000000000004</c:v>
                </c:pt>
                <c:pt idx="6">
                  <c:v>0.47</c:v>
                </c:pt>
                <c:pt idx="7">
                  <c:v>0.3</c:v>
                </c:pt>
                <c:pt idx="8">
                  <c:v>0.27</c:v>
                </c:pt>
              </c:numCache>
            </c:numRef>
          </c:val>
          <c:extLst>
            <c:ext xmlns:c16="http://schemas.microsoft.com/office/drawing/2014/chart" uri="{C3380CC4-5D6E-409C-BE32-E72D297353CC}">
              <c16:uniqueId val="{00000000-5434-4FEC-ADC9-D9B995B69842}"/>
            </c:ext>
          </c:extLst>
        </c:ser>
        <c:ser>
          <c:idx val="1"/>
          <c:order val="1"/>
          <c:tx>
            <c:strRef>
              <c:f>'Charts and Graphs'!$C$80</c:f>
              <c:strCache>
                <c:ptCount val="1"/>
                <c:pt idx="0">
                  <c:v>No, markets are less transparent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Graphs'!$A$81:$A$89</c:f>
              <c:strCache>
                <c:ptCount val="9"/>
                <c:pt idx="0">
                  <c:v>TOTAL (n=226)</c:v>
                </c:pt>
                <c:pt idx="1">
                  <c:v>CYPRUS (n=16)</c:v>
                </c:pt>
                <c:pt idx="2">
                  <c:v>SLOVENIA (n=13)</c:v>
                </c:pt>
                <c:pt idx="3">
                  <c:v>GREECE (n=29)</c:v>
                </c:pt>
                <c:pt idx="4">
                  <c:v>POLAND (n=70)</c:v>
                </c:pt>
                <c:pt idx="5">
                  <c:v>ROMANIA (n=40)</c:v>
                </c:pt>
                <c:pt idx="6">
                  <c:v>BULGARIA (n=15)</c:v>
                </c:pt>
                <c:pt idx="7">
                  <c:v>CZECH REPUBLIC (n=20)</c:v>
                </c:pt>
                <c:pt idx="8">
                  <c:v>HUNGARY (n=22)</c:v>
                </c:pt>
              </c:strCache>
            </c:strRef>
          </c:cat>
          <c:val>
            <c:numRef>
              <c:f>'Charts and Graphs'!$C$81:$C$89</c:f>
              <c:numCache>
                <c:formatCode>General</c:formatCode>
                <c:ptCount val="9"/>
                <c:pt idx="0" formatCode="0%">
                  <c:v>0.05</c:v>
                </c:pt>
                <c:pt idx="4" formatCode="0%">
                  <c:v>7.0000000000000007E-2</c:v>
                </c:pt>
                <c:pt idx="6" formatCode="0%">
                  <c:v>7.0000000000000007E-2</c:v>
                </c:pt>
                <c:pt idx="7" formatCode="0%">
                  <c:v>0.15</c:v>
                </c:pt>
                <c:pt idx="8" formatCode="0%">
                  <c:v>0.14000000000000001</c:v>
                </c:pt>
              </c:numCache>
            </c:numRef>
          </c:val>
          <c:extLst>
            <c:ext xmlns:c16="http://schemas.microsoft.com/office/drawing/2014/chart" uri="{C3380CC4-5D6E-409C-BE32-E72D297353CC}">
              <c16:uniqueId val="{00000001-5434-4FEC-ADC9-D9B995B69842}"/>
            </c:ext>
          </c:extLst>
        </c:ser>
        <c:ser>
          <c:idx val="2"/>
          <c:order val="2"/>
          <c:tx>
            <c:strRef>
              <c:f>'Charts and Graphs'!$D$80</c:f>
              <c:strCache>
                <c:ptCount val="1"/>
                <c:pt idx="0">
                  <c:v>No difference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and Graphs'!$A$81:$A$89</c:f>
              <c:strCache>
                <c:ptCount val="9"/>
                <c:pt idx="0">
                  <c:v>TOTAL (n=226)</c:v>
                </c:pt>
                <c:pt idx="1">
                  <c:v>CYPRUS (n=16)</c:v>
                </c:pt>
                <c:pt idx="2">
                  <c:v>SLOVENIA (n=13)</c:v>
                </c:pt>
                <c:pt idx="3">
                  <c:v>GREECE (n=29)</c:v>
                </c:pt>
                <c:pt idx="4">
                  <c:v>POLAND (n=70)</c:v>
                </c:pt>
                <c:pt idx="5">
                  <c:v>ROMANIA (n=40)</c:v>
                </c:pt>
                <c:pt idx="6">
                  <c:v>BULGARIA (n=15)</c:v>
                </c:pt>
                <c:pt idx="7">
                  <c:v>CZECH REPUBLIC (n=20)</c:v>
                </c:pt>
                <c:pt idx="8">
                  <c:v>HUNGARY (n=22)</c:v>
                </c:pt>
              </c:strCache>
            </c:strRef>
          </c:cat>
          <c:val>
            <c:numRef>
              <c:f>'Charts and Graphs'!$D$81:$D$89</c:f>
              <c:numCache>
                <c:formatCode>0%</c:formatCode>
                <c:ptCount val="9"/>
                <c:pt idx="0">
                  <c:v>0.42</c:v>
                </c:pt>
                <c:pt idx="1">
                  <c:v>0.19</c:v>
                </c:pt>
                <c:pt idx="2">
                  <c:v>0.31</c:v>
                </c:pt>
                <c:pt idx="3">
                  <c:v>0.41</c:v>
                </c:pt>
                <c:pt idx="4">
                  <c:v>0.37</c:v>
                </c:pt>
                <c:pt idx="5">
                  <c:v>0.45</c:v>
                </c:pt>
                <c:pt idx="6">
                  <c:v>0.47</c:v>
                </c:pt>
                <c:pt idx="7">
                  <c:v>0.55000000000000004</c:v>
                </c:pt>
                <c:pt idx="8">
                  <c:v>0.59</c:v>
                </c:pt>
              </c:numCache>
            </c:numRef>
          </c:val>
          <c:extLst>
            <c:ext xmlns:c16="http://schemas.microsoft.com/office/drawing/2014/chart" uri="{C3380CC4-5D6E-409C-BE32-E72D297353CC}">
              <c16:uniqueId val="{00000002-5434-4FEC-ADC9-D9B995B69842}"/>
            </c:ext>
          </c:extLst>
        </c:ser>
        <c:dLbls>
          <c:showLegendKey val="0"/>
          <c:showVal val="1"/>
          <c:showCatName val="0"/>
          <c:showSerName val="0"/>
          <c:showPercent val="0"/>
          <c:showBubbleSize val="0"/>
        </c:dLbls>
        <c:gapWidth val="219"/>
        <c:overlap val="100"/>
        <c:axId val="318286376"/>
        <c:axId val="318286704"/>
        <c:extLst/>
      </c:barChart>
      <c:catAx>
        <c:axId val="318286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286704"/>
        <c:crosses val="autoZero"/>
        <c:auto val="1"/>
        <c:lblAlgn val="ctr"/>
        <c:lblOffset val="100"/>
        <c:noMultiLvlLbl val="0"/>
      </c:catAx>
      <c:valAx>
        <c:axId val="318286704"/>
        <c:scaling>
          <c:orientation val="minMax"/>
        </c:scaling>
        <c:delete val="1"/>
        <c:axPos val="l"/>
        <c:numFmt formatCode="0%" sourceLinked="1"/>
        <c:majorTickMark val="none"/>
        <c:minorTickMark val="none"/>
        <c:tickLblPos val="nextTo"/>
        <c:crossAx val="318286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b="1" i="0" u="none" strike="noStrike" kern="1200" baseline="0" dirty="0">
                <a:solidFill>
                  <a:srgbClr val="777777"/>
                </a:solidFill>
                <a:latin typeface="+mn-lt"/>
                <a:ea typeface="+mn-ea"/>
                <a:cs typeface="+mn-cs"/>
              </a:rPr>
              <a:t>OCCUPATION</a:t>
            </a: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DEMOGRAPHICS!$A$14:$A$33</c:f>
              <c:strCache>
                <c:ptCount val="20"/>
                <c:pt idx="0">
                  <c:v>Portfolio Manager</c:v>
                </c:pt>
                <c:pt idx="1">
                  <c:v>C-Suite</c:v>
                </c:pt>
                <c:pt idx="2">
                  <c:v>Risk Manager</c:v>
                </c:pt>
                <c:pt idx="3">
                  <c:v>Consultant</c:v>
                </c:pt>
                <c:pt idx="4">
                  <c:v>Research Analyst</c:v>
                </c:pt>
                <c:pt idx="5">
                  <c:v>Corporate Financial Analyst</c:v>
                </c:pt>
                <c:pt idx="6">
                  <c:v>Investment Banking Analyst</c:v>
                </c:pt>
                <c:pt idx="7">
                  <c:v>Strategist</c:v>
                </c:pt>
                <c:pt idx="8">
                  <c:v>Financial Advisor</c:v>
                </c:pt>
                <c:pt idx="9">
                  <c:v>Trader</c:v>
                </c:pt>
                <c:pt idx="10">
                  <c:v>Manager of Managers</c:v>
                </c:pt>
                <c:pt idx="11">
                  <c:v>Accountant/Auditor</c:v>
                </c:pt>
                <c:pt idx="12">
                  <c:v>Wholesale Sales</c:v>
                </c:pt>
                <c:pt idx="13">
                  <c:v>Regulator</c:v>
                </c:pt>
                <c:pt idx="14">
                  <c:v>Economist</c:v>
                </c:pt>
                <c:pt idx="15">
                  <c:v>Relationship Manager - Other</c:v>
                </c:pt>
                <c:pt idx="16">
                  <c:v>Management Analyst</c:v>
                </c:pt>
                <c:pt idx="17">
                  <c:v>Custodian</c:v>
                </c:pt>
                <c:pt idx="18">
                  <c:v>Credit Analyst</c:v>
                </c:pt>
                <c:pt idx="19">
                  <c:v>Other</c:v>
                </c:pt>
              </c:strCache>
            </c:strRef>
          </c:cat>
          <c:val>
            <c:numRef>
              <c:f>DEMOGRAPHICS!$B$14:$B$33</c:f>
              <c:numCache>
                <c:formatCode>0%</c:formatCode>
                <c:ptCount val="20"/>
                <c:pt idx="0">
                  <c:v>0.19320000000000001</c:v>
                </c:pt>
                <c:pt idx="1">
                  <c:v>0.13039999999999999</c:v>
                </c:pt>
                <c:pt idx="2">
                  <c:v>9.6600000000000005E-2</c:v>
                </c:pt>
                <c:pt idx="3">
                  <c:v>9.6600000000000005E-2</c:v>
                </c:pt>
                <c:pt idx="4">
                  <c:v>7.2499999999999995E-2</c:v>
                </c:pt>
                <c:pt idx="5">
                  <c:v>7.2499999999999995E-2</c:v>
                </c:pt>
                <c:pt idx="6">
                  <c:v>6.7599999999999993E-2</c:v>
                </c:pt>
                <c:pt idx="7">
                  <c:v>3.8600000000000002E-2</c:v>
                </c:pt>
                <c:pt idx="8">
                  <c:v>3.8600000000000002E-2</c:v>
                </c:pt>
                <c:pt idx="9">
                  <c:v>2.9000000000000001E-2</c:v>
                </c:pt>
                <c:pt idx="10">
                  <c:v>2.4199999999999999E-2</c:v>
                </c:pt>
                <c:pt idx="11">
                  <c:v>1.9300000000000001E-2</c:v>
                </c:pt>
                <c:pt idx="12">
                  <c:v>1.4500000000000001E-2</c:v>
                </c:pt>
                <c:pt idx="13">
                  <c:v>1.4500000000000001E-2</c:v>
                </c:pt>
                <c:pt idx="14">
                  <c:v>1.4500000000000001E-2</c:v>
                </c:pt>
                <c:pt idx="15">
                  <c:v>9.7000000000000003E-3</c:v>
                </c:pt>
                <c:pt idx="16">
                  <c:v>9.7000000000000003E-3</c:v>
                </c:pt>
                <c:pt idx="17">
                  <c:v>9.7000000000000003E-3</c:v>
                </c:pt>
                <c:pt idx="18">
                  <c:v>9.7000000000000003E-3</c:v>
                </c:pt>
                <c:pt idx="19">
                  <c:v>3.8600000000000002E-2</c:v>
                </c:pt>
              </c:numCache>
            </c:numRef>
          </c:val>
          <c:extLst>
            <c:ext xmlns:c16="http://schemas.microsoft.com/office/drawing/2014/chart" uri="{C3380CC4-5D6E-409C-BE32-E72D297353CC}">
              <c16:uniqueId val="{00000002-688F-49A4-9BAD-810F5BFA386C}"/>
            </c:ext>
          </c:extLst>
        </c:ser>
        <c:dLbls>
          <c:showLegendKey val="0"/>
          <c:showVal val="1"/>
          <c:showCatName val="0"/>
          <c:showSerName val="0"/>
          <c:showPercent val="0"/>
          <c:showBubbleSize val="0"/>
        </c:dLbls>
        <c:gapWidth val="150"/>
        <c:overlap val="-25"/>
        <c:axId val="94376320"/>
        <c:axId val="94377856"/>
      </c:barChart>
      <c:catAx>
        <c:axId val="94376320"/>
        <c:scaling>
          <c:orientation val="maxMin"/>
        </c:scaling>
        <c:delete val="0"/>
        <c:axPos val="l"/>
        <c:numFmt formatCode="General" sourceLinked="1"/>
        <c:majorTickMark val="none"/>
        <c:minorTickMark val="none"/>
        <c:tickLblPos val="nextTo"/>
        <c:crossAx val="94377856"/>
        <c:crosses val="autoZero"/>
        <c:auto val="1"/>
        <c:lblAlgn val="ctr"/>
        <c:lblOffset val="100"/>
        <c:noMultiLvlLbl val="0"/>
      </c:catAx>
      <c:valAx>
        <c:axId val="94377856"/>
        <c:scaling>
          <c:orientation val="minMax"/>
        </c:scaling>
        <c:delete val="1"/>
        <c:axPos val="t"/>
        <c:numFmt formatCode="0%" sourceLinked="1"/>
        <c:majorTickMark val="out"/>
        <c:minorTickMark val="none"/>
        <c:tickLblPos val="nextTo"/>
        <c:crossAx val="94376320"/>
        <c:crosses val="autoZero"/>
        <c:crossBetween val="between"/>
      </c:valAx>
    </c:plotArea>
    <c:plotVisOnly val="1"/>
    <c:dispBlanksAs val="gap"/>
    <c:showDLblsOverMax val="0"/>
  </c:chart>
  <c:txPr>
    <a:bodyPr/>
    <a:lstStyle/>
    <a:p>
      <a:pPr>
        <a:defRPr sz="7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EF2A-A3C2-4396-A632-62C6518C59D9}" type="datetimeFigureOut">
              <a:rPr lang="en-US"/>
              <a:t>5/17/2018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85DE7-15BC-4997-887D-47D87A7F3D59}" type="slidenum">
              <a:rPr/>
              <a:t>‹#›</a:t>
            </a:fld>
            <a:endParaRPr dirty="0"/>
          </a:p>
        </p:txBody>
      </p:sp>
    </p:spTree>
    <p:extLst>
      <p:ext uri="{BB962C8B-B14F-4D97-AF65-F5344CB8AC3E}">
        <p14:creationId xmlns:p14="http://schemas.microsoft.com/office/powerpoint/2010/main" val="130917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834A8-1C2E-429D-8B31-19C6635C9DA5}" type="datetimeFigureOut">
              <a:rPr lang="en-US"/>
              <a:t>5/17/2018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672-8174-4157-9CD7-BC591DEEF2E8}" type="slidenum">
              <a:rPr/>
              <a:t>‹#›</a:t>
            </a:fld>
            <a:endParaRPr dirty="0"/>
          </a:p>
        </p:txBody>
      </p:sp>
    </p:spTree>
    <p:extLst>
      <p:ext uri="{BB962C8B-B14F-4D97-AF65-F5344CB8AC3E}">
        <p14:creationId xmlns:p14="http://schemas.microsoft.com/office/powerpoint/2010/main" val="41481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a:t>
            </a:fld>
            <a:endParaRPr lang="en-US" dirty="0"/>
          </a:p>
        </p:txBody>
      </p:sp>
    </p:spTree>
    <p:extLst>
      <p:ext uri="{BB962C8B-B14F-4D97-AF65-F5344CB8AC3E}">
        <p14:creationId xmlns:p14="http://schemas.microsoft.com/office/powerpoint/2010/main" val="251161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12</a:t>
            </a:fld>
            <a:endParaRPr lang="en-US" dirty="0"/>
          </a:p>
        </p:txBody>
      </p:sp>
    </p:spTree>
    <p:extLst>
      <p:ext uri="{BB962C8B-B14F-4D97-AF65-F5344CB8AC3E}">
        <p14:creationId xmlns:p14="http://schemas.microsoft.com/office/powerpoint/2010/main" val="167484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14</a:t>
            </a:fld>
            <a:endParaRPr lang="en-US" dirty="0"/>
          </a:p>
        </p:txBody>
      </p:sp>
    </p:spTree>
    <p:extLst>
      <p:ext uri="{BB962C8B-B14F-4D97-AF65-F5344CB8AC3E}">
        <p14:creationId xmlns:p14="http://schemas.microsoft.com/office/powerpoint/2010/main" val="38150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15</a:t>
            </a:fld>
            <a:endParaRPr lang="en-US" dirty="0"/>
          </a:p>
        </p:txBody>
      </p:sp>
    </p:spTree>
    <p:extLst>
      <p:ext uri="{BB962C8B-B14F-4D97-AF65-F5344CB8AC3E}">
        <p14:creationId xmlns:p14="http://schemas.microsoft.com/office/powerpoint/2010/main" val="273154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16</a:t>
            </a:fld>
            <a:endParaRPr lang="en-US" dirty="0"/>
          </a:p>
        </p:txBody>
      </p:sp>
    </p:spTree>
    <p:extLst>
      <p:ext uri="{BB962C8B-B14F-4D97-AF65-F5344CB8AC3E}">
        <p14:creationId xmlns:p14="http://schemas.microsoft.com/office/powerpoint/2010/main" val="273306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30</a:t>
            </a:fld>
            <a:endParaRPr lang="en-US" dirty="0"/>
          </a:p>
        </p:txBody>
      </p:sp>
    </p:spTree>
    <p:extLst>
      <p:ext uri="{BB962C8B-B14F-4D97-AF65-F5344CB8AC3E}">
        <p14:creationId xmlns:p14="http://schemas.microsoft.com/office/powerpoint/2010/main" val="67351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31</a:t>
            </a:fld>
            <a:endParaRPr lang="en-US" dirty="0"/>
          </a:p>
        </p:txBody>
      </p:sp>
    </p:spTree>
    <p:extLst>
      <p:ext uri="{BB962C8B-B14F-4D97-AF65-F5344CB8AC3E}">
        <p14:creationId xmlns:p14="http://schemas.microsoft.com/office/powerpoint/2010/main" val="362308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32</a:t>
            </a:fld>
            <a:endParaRPr lang="en-US" dirty="0"/>
          </a:p>
        </p:txBody>
      </p:sp>
    </p:spTree>
    <p:extLst>
      <p:ext uri="{BB962C8B-B14F-4D97-AF65-F5344CB8AC3E}">
        <p14:creationId xmlns:p14="http://schemas.microsoft.com/office/powerpoint/2010/main" val="325203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33</a:t>
            </a:fld>
            <a:endParaRPr lang="en-US" dirty="0"/>
          </a:p>
        </p:txBody>
      </p:sp>
    </p:spTree>
    <p:extLst>
      <p:ext uri="{BB962C8B-B14F-4D97-AF65-F5344CB8AC3E}">
        <p14:creationId xmlns:p14="http://schemas.microsoft.com/office/powerpoint/2010/main" val="118883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34</a:t>
            </a:fld>
            <a:endParaRPr lang="en-US" dirty="0"/>
          </a:p>
        </p:txBody>
      </p:sp>
    </p:spTree>
    <p:extLst>
      <p:ext uri="{BB962C8B-B14F-4D97-AF65-F5344CB8AC3E}">
        <p14:creationId xmlns:p14="http://schemas.microsoft.com/office/powerpoint/2010/main" val="320010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35</a:t>
            </a:fld>
            <a:endParaRPr lang="en-US" dirty="0"/>
          </a:p>
        </p:txBody>
      </p:sp>
    </p:spTree>
    <p:extLst>
      <p:ext uri="{BB962C8B-B14F-4D97-AF65-F5344CB8AC3E}">
        <p14:creationId xmlns:p14="http://schemas.microsoft.com/office/powerpoint/2010/main" val="326230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a:t>
            </a:fld>
            <a:endParaRPr lang="en-US" dirty="0"/>
          </a:p>
        </p:txBody>
      </p:sp>
    </p:spTree>
    <p:extLst>
      <p:ext uri="{BB962C8B-B14F-4D97-AF65-F5344CB8AC3E}">
        <p14:creationId xmlns:p14="http://schemas.microsoft.com/office/powerpoint/2010/main" val="4277954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36</a:t>
            </a:fld>
            <a:endParaRPr lang="en-US" dirty="0"/>
          </a:p>
        </p:txBody>
      </p:sp>
    </p:spTree>
    <p:extLst>
      <p:ext uri="{BB962C8B-B14F-4D97-AF65-F5344CB8AC3E}">
        <p14:creationId xmlns:p14="http://schemas.microsoft.com/office/powerpoint/2010/main" val="66312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37</a:t>
            </a:fld>
            <a:endParaRPr lang="en-US" dirty="0"/>
          </a:p>
        </p:txBody>
      </p:sp>
    </p:spTree>
    <p:extLst>
      <p:ext uri="{BB962C8B-B14F-4D97-AF65-F5344CB8AC3E}">
        <p14:creationId xmlns:p14="http://schemas.microsoft.com/office/powerpoint/2010/main" val="526455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38</a:t>
            </a:fld>
            <a:endParaRPr lang="en-US" dirty="0"/>
          </a:p>
        </p:txBody>
      </p:sp>
    </p:spTree>
    <p:extLst>
      <p:ext uri="{BB962C8B-B14F-4D97-AF65-F5344CB8AC3E}">
        <p14:creationId xmlns:p14="http://schemas.microsoft.com/office/powerpoint/2010/main" val="141474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39</a:t>
            </a:fld>
            <a:endParaRPr lang="en-US" dirty="0"/>
          </a:p>
        </p:txBody>
      </p:sp>
    </p:spTree>
    <p:extLst>
      <p:ext uri="{BB962C8B-B14F-4D97-AF65-F5344CB8AC3E}">
        <p14:creationId xmlns:p14="http://schemas.microsoft.com/office/powerpoint/2010/main" val="131928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40</a:t>
            </a:fld>
            <a:endParaRPr lang="en-US" dirty="0"/>
          </a:p>
        </p:txBody>
      </p:sp>
    </p:spTree>
    <p:extLst>
      <p:ext uri="{BB962C8B-B14F-4D97-AF65-F5344CB8AC3E}">
        <p14:creationId xmlns:p14="http://schemas.microsoft.com/office/powerpoint/2010/main" val="9446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5</a:t>
            </a:fld>
            <a:endParaRPr lang="en-US" dirty="0"/>
          </a:p>
        </p:txBody>
      </p:sp>
    </p:spTree>
    <p:extLst>
      <p:ext uri="{BB962C8B-B14F-4D97-AF65-F5344CB8AC3E}">
        <p14:creationId xmlns:p14="http://schemas.microsoft.com/office/powerpoint/2010/main" val="300012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6</a:t>
            </a:fld>
            <a:endParaRPr lang="en-US" dirty="0"/>
          </a:p>
        </p:txBody>
      </p:sp>
    </p:spTree>
    <p:extLst>
      <p:ext uri="{BB962C8B-B14F-4D97-AF65-F5344CB8AC3E}">
        <p14:creationId xmlns:p14="http://schemas.microsoft.com/office/powerpoint/2010/main" val="97600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7</a:t>
            </a:fld>
            <a:endParaRPr lang="en-US" dirty="0"/>
          </a:p>
        </p:txBody>
      </p:sp>
    </p:spTree>
    <p:extLst>
      <p:ext uri="{BB962C8B-B14F-4D97-AF65-F5344CB8AC3E}">
        <p14:creationId xmlns:p14="http://schemas.microsoft.com/office/powerpoint/2010/main" val="160287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8</a:t>
            </a:fld>
            <a:endParaRPr lang="en-US" dirty="0"/>
          </a:p>
        </p:txBody>
      </p:sp>
    </p:spTree>
    <p:extLst>
      <p:ext uri="{BB962C8B-B14F-4D97-AF65-F5344CB8AC3E}">
        <p14:creationId xmlns:p14="http://schemas.microsoft.com/office/powerpoint/2010/main" val="329864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9</a:t>
            </a:fld>
            <a:endParaRPr lang="en-US" dirty="0"/>
          </a:p>
        </p:txBody>
      </p:sp>
    </p:spTree>
    <p:extLst>
      <p:ext uri="{BB962C8B-B14F-4D97-AF65-F5344CB8AC3E}">
        <p14:creationId xmlns:p14="http://schemas.microsoft.com/office/powerpoint/2010/main" val="105465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10</a:t>
            </a:fld>
            <a:endParaRPr lang="en-US" dirty="0"/>
          </a:p>
        </p:txBody>
      </p:sp>
    </p:spTree>
    <p:extLst>
      <p:ext uri="{BB962C8B-B14F-4D97-AF65-F5344CB8AC3E}">
        <p14:creationId xmlns:p14="http://schemas.microsoft.com/office/powerpoint/2010/main" val="401174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11</a:t>
            </a:fld>
            <a:endParaRPr lang="en-US" dirty="0"/>
          </a:p>
        </p:txBody>
      </p:sp>
    </p:spTree>
    <p:extLst>
      <p:ext uri="{BB962C8B-B14F-4D97-AF65-F5344CB8AC3E}">
        <p14:creationId xmlns:p14="http://schemas.microsoft.com/office/powerpoint/2010/main" val="38306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1.jp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4.jpeg"/><Relationship Id="rId4"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33400" y="4727448"/>
            <a:ext cx="5358384" cy="42062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381000" y="114309"/>
            <a:ext cx="6705600" cy="1182029"/>
          </a:xfrm>
        </p:spPr>
        <p:txBody>
          <a:bodyPr>
            <a:normAutofit/>
          </a:bodyPr>
          <a:lstStyle>
            <a:lvl1pPr>
              <a:defRPr sz="2400"/>
            </a:lvl1pPr>
          </a:lstStyle>
          <a:p>
            <a:r>
              <a:rPr lang="en-US"/>
              <a:t>Click to edit Master title style</a:t>
            </a:r>
            <a:endParaRPr dirty="0"/>
          </a:p>
        </p:txBody>
      </p:sp>
      <p:sp>
        <p:nvSpPr>
          <p:cNvPr id="3" name="Subtitle 2"/>
          <p:cNvSpPr>
            <a:spLocks noGrp="1"/>
          </p:cNvSpPr>
          <p:nvPr>
            <p:ph type="subTitle" idx="1" hasCustomPrompt="1"/>
          </p:nvPr>
        </p:nvSpPr>
        <p:spPr>
          <a:xfrm>
            <a:off x="381000" y="1338147"/>
            <a:ext cx="6705600" cy="1117854"/>
          </a:xfrm>
        </p:spPr>
        <p:txBody>
          <a:bodyPr>
            <a:normAutofit/>
          </a:bodyPr>
          <a:lstStyle>
            <a:lvl1pPr marL="0" indent="0" algn="l">
              <a:spcBef>
                <a:spcPts val="0"/>
              </a:spcBef>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dirty="0"/>
              <a:t>Presenter’s name, </a:t>
            </a:r>
            <a:br>
              <a:rPr dirty="0"/>
            </a:br>
            <a:r>
              <a:rPr dirty="0"/>
              <a:t>Presenter’s title, </a:t>
            </a:r>
            <a:br>
              <a:rPr dirty="0"/>
            </a:br>
            <a:r>
              <a:rPr dirty="0"/>
              <a:t>dd Month yyyy</a:t>
            </a:r>
          </a:p>
        </p:txBody>
      </p:sp>
      <p:sp>
        <p:nvSpPr>
          <p:cNvPr id="9" name="Rectangle 8"/>
          <p:cNvSpPr/>
          <p:nvPr/>
        </p:nvSpPr>
        <p:spPr>
          <a:xfrm>
            <a:off x="1981200" y="3886200"/>
            <a:ext cx="5358384" cy="42062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3465576"/>
            <a:ext cx="9153144" cy="4206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306824"/>
            <a:ext cx="9153144" cy="42062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79400" y="2547366"/>
            <a:ext cx="2578800" cy="557784"/>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375904" cy="857250"/>
          </a:xfrm>
        </p:spPr>
        <p:txBody>
          <a:bodyPr anchor="b">
            <a:normAutofit/>
          </a:bodyPr>
          <a:lstStyle>
            <a:lvl1pPr algn="l">
              <a:defRPr sz="2400" b="0"/>
            </a:lvl1pPr>
          </a:lstStyle>
          <a:p>
            <a:r>
              <a:rPr lang="en-US"/>
              <a:t>Click to edit Master title style</a:t>
            </a:r>
            <a:endParaRPr dirty="0"/>
          </a:p>
        </p:txBody>
      </p:sp>
      <p:sp>
        <p:nvSpPr>
          <p:cNvPr id="3" name="Picture Placeholder 2"/>
          <p:cNvSpPr>
            <a:spLocks noGrp="1"/>
          </p:cNvSpPr>
          <p:nvPr>
            <p:ph type="pic" idx="1"/>
          </p:nvPr>
        </p:nvSpPr>
        <p:spPr>
          <a:xfrm>
            <a:off x="4572000" y="1085850"/>
            <a:ext cx="4191000" cy="3543300"/>
          </a:xfrm>
          <a:solidFill>
            <a:schemeClr val="bg1">
              <a:lumMod val="95000"/>
            </a:schemeClr>
          </a:solidFill>
        </p:spPr>
        <p:txBody>
          <a:bodyP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81000" y="1085859"/>
            <a:ext cx="4191000" cy="3543299"/>
          </a:xfrm>
        </p:spPr>
        <p:txBody>
          <a:bodyPr rIns="182880">
            <a:normAutofit/>
          </a:bodyPr>
          <a:lstStyle>
            <a:lvl1pPr marL="182880" indent="-173736">
              <a:buFont typeface="Arial" pitchFamily="34" charset="0"/>
              <a:buChar char="•"/>
              <a:defRPr sz="1600"/>
            </a:lvl1pPr>
            <a:lvl2pPr marL="384048" indent="-171450">
              <a:buFont typeface="Arial" pitchFamily="34" charset="0"/>
              <a:buChar char="-"/>
              <a:defRPr sz="1600"/>
            </a:lvl2pPr>
            <a:lvl3pPr marL="585216" indent="-171450">
              <a:buFont typeface="Arial" pitchFamily="34" charset="0"/>
              <a:buChar char="-"/>
              <a:defRPr sz="1600"/>
            </a:lvl3pPr>
            <a:lvl4pPr marL="786384" indent="-171450">
              <a:buFont typeface="Arial" pitchFamily="34" charset="0"/>
              <a:buChar char="-"/>
              <a:defRPr sz="1600"/>
            </a:lvl4pPr>
            <a:lvl5pPr marL="987552" indent="-171450">
              <a:buFont typeface="Arial" pitchFamily="34" charset="0"/>
              <a:buChar char="-"/>
              <a:defRPr sz="16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E4A4924-7CC3-4BF6-9C5C-A8E770D15754}" type="slidenum">
              <a:rPr/>
              <a:t>‹#›</a:t>
            </a:fld>
            <a:endParaRPr dirty="0"/>
          </a:p>
        </p:txBody>
      </p:sp>
      <p:sp>
        <p:nvSpPr>
          <p:cNvPr id="10" name="Rounded Rectangle 9"/>
          <p:cNvSpPr/>
          <p:nvPr/>
        </p:nvSpPr>
        <p:spPr>
          <a:xfrm>
            <a:off x="9372600" y="85727"/>
            <a:ext cx="1219200" cy="1952623"/>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dirty="0"/>
              <a:t>Click the icon</a:t>
            </a:r>
            <a:r>
              <a:rPr sz="1400" baseline="0" dirty="0"/>
              <a:t> to add an image. The photo will be cropped to fit the placeholder.</a:t>
            </a:r>
            <a:endParaRPr sz="1400" dirty="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dirty="0"/>
          </a:p>
        </p:txBody>
      </p:sp>
      <p:sp>
        <p:nvSpPr>
          <p:cNvPr id="3" name="Vertical Text Placeholder 2"/>
          <p:cNvSpPr>
            <a:spLocks noGrp="1"/>
          </p:cNvSpPr>
          <p:nvPr>
            <p:ph type="body" orient="vert" idx="1"/>
          </p:nvPr>
        </p:nvSpPr>
        <p:spPr/>
        <p:txBody>
          <a:bodyPr vert="eaVert">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5750"/>
            <a:ext cx="2133600" cy="4343400"/>
          </a:xfrm>
        </p:spPr>
        <p:txBody>
          <a:bodyPr vert="eaVert">
            <a:normAutofit/>
          </a:bodyPr>
          <a:lstStyle>
            <a:lvl1pPr>
              <a:defRPr sz="2400"/>
            </a:lvl1pPr>
          </a:lstStyle>
          <a:p>
            <a:r>
              <a:rPr lang="en-US"/>
              <a:t>Click to edit Master title style</a:t>
            </a:r>
            <a:endParaRPr dirty="0"/>
          </a:p>
        </p:txBody>
      </p:sp>
      <p:sp>
        <p:nvSpPr>
          <p:cNvPr id="3" name="Vertical Text Placeholder 2"/>
          <p:cNvSpPr>
            <a:spLocks noGrp="1"/>
          </p:cNvSpPr>
          <p:nvPr>
            <p:ph type="body" orient="vert" idx="1"/>
          </p:nvPr>
        </p:nvSpPr>
        <p:spPr>
          <a:xfrm>
            <a:off x="381000" y="285750"/>
            <a:ext cx="6096000" cy="4343400"/>
          </a:xfrm>
        </p:spPr>
        <p:txBody>
          <a:bodyPr vert="eaVert">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4324350"/>
            <a:ext cx="5358384" cy="42062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381000" y="114309"/>
            <a:ext cx="6705600" cy="1182029"/>
          </a:xfrm>
        </p:spPr>
        <p:txBody>
          <a:bodyPr/>
          <a:lstStyle>
            <a:lvl1pPr>
              <a:defRPr>
                <a:solidFill>
                  <a:schemeClr val="tx1"/>
                </a:solidFill>
              </a:defRPr>
            </a:lvl1pPr>
          </a:lstStyle>
          <a:p>
            <a:r>
              <a:rPr dirty="0"/>
              <a:t>Click to edit Master title style</a:t>
            </a:r>
          </a:p>
        </p:txBody>
      </p:sp>
      <p:sp>
        <p:nvSpPr>
          <p:cNvPr id="3" name="Subtitle 2"/>
          <p:cNvSpPr>
            <a:spLocks noGrp="1"/>
          </p:cNvSpPr>
          <p:nvPr>
            <p:ph type="subTitle" idx="1" hasCustomPrompt="1"/>
          </p:nvPr>
        </p:nvSpPr>
        <p:spPr>
          <a:xfrm>
            <a:off x="381000" y="1338149"/>
            <a:ext cx="6705600" cy="1119303"/>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dirty="0"/>
              <a:t>Presenter’s name,</a:t>
            </a:r>
            <a:br>
              <a:rPr dirty="0"/>
            </a:br>
            <a:r>
              <a:rPr dirty="0"/>
              <a:t>Presenter’s title, </a:t>
            </a:r>
            <a:br>
              <a:rPr dirty="0"/>
            </a:br>
            <a:r>
              <a:rPr dirty="0"/>
              <a:t>dd Month yyyy</a:t>
            </a:r>
          </a:p>
        </p:txBody>
      </p:sp>
      <p:sp>
        <p:nvSpPr>
          <p:cNvPr id="8" name="Rectangle 7"/>
          <p:cNvSpPr/>
          <p:nvPr/>
        </p:nvSpPr>
        <p:spPr>
          <a:xfrm>
            <a:off x="0" y="3446826"/>
            <a:ext cx="9144000" cy="21259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981200" y="3486150"/>
            <a:ext cx="5358384" cy="42062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3903726"/>
            <a:ext cx="9144000" cy="42062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4206240" y="4741926"/>
            <a:ext cx="4933334" cy="4206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5" name="logo"/>
          <p:cNvPicPr>
            <a:picLocks/>
          </p:cNvPicPr>
          <p:nvPr/>
        </p:nvPicPr>
        <p:blipFill>
          <a:blip r:embed="rId2" cstate="screen">
            <a:extLst>
              <a:ext uri="{28A0092B-C50C-407E-A947-70E740481C1C}">
                <a14:useLocalDpi xmlns:a14="http://schemas.microsoft.com/office/drawing/2010/main"/>
              </a:ext>
            </a:extLst>
          </a:blip>
          <a:stretch>
            <a:fillRect/>
          </a:stretch>
        </p:blipFill>
        <p:spPr bwMode="black">
          <a:xfrm>
            <a:off x="5879592" y="2547366"/>
            <a:ext cx="2578608" cy="557784"/>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9"/>
            <a:ext cx="6705600" cy="1182029"/>
          </a:xfrm>
        </p:spPr>
        <p:txBody>
          <a:bodyPr/>
          <a:lstStyle/>
          <a:p>
            <a:r>
              <a:rPr dirty="0"/>
              <a:t>Click to edit Master title style</a:t>
            </a:r>
          </a:p>
        </p:txBody>
      </p:sp>
      <p:sp>
        <p:nvSpPr>
          <p:cNvPr id="3" name="Subtitle 2"/>
          <p:cNvSpPr>
            <a:spLocks noGrp="1"/>
          </p:cNvSpPr>
          <p:nvPr>
            <p:ph type="subTitle" idx="1" hasCustomPrompt="1"/>
          </p:nvPr>
        </p:nvSpPr>
        <p:spPr>
          <a:xfrm>
            <a:off x="381000" y="1338146"/>
            <a:ext cx="4724400" cy="106299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Presenter’s name,</a:t>
            </a:r>
            <a:br>
              <a:rPr/>
            </a:br>
            <a:r>
              <a:t>Presenter’s title,</a:t>
            </a:r>
            <a:br>
              <a:rPr/>
            </a:br>
            <a: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79402" y="1735818"/>
            <a:ext cx="2578798" cy="557784"/>
          </a:xfrm>
          <a:prstGeom prst="rect">
            <a:avLst/>
          </a:prstGeom>
        </p:spPr>
      </p:pic>
      <p:pic>
        <p:nvPicPr>
          <p:cNvPr id="5" name="Picture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144" y="2559841"/>
            <a:ext cx="9162288" cy="2602709"/>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9"/>
            <a:ext cx="6705600" cy="1182029"/>
          </a:xfrm>
        </p:spPr>
        <p:txBody>
          <a:bodyPr/>
          <a:lstStyle/>
          <a:p>
            <a:r>
              <a:t>Click to edit Master title style</a:t>
            </a:r>
          </a:p>
        </p:txBody>
      </p:sp>
      <p:sp>
        <p:nvSpPr>
          <p:cNvPr id="3" name="Subtitle 2"/>
          <p:cNvSpPr>
            <a:spLocks noGrp="1"/>
          </p:cNvSpPr>
          <p:nvPr>
            <p:ph type="subTitle" idx="1" hasCustomPrompt="1"/>
          </p:nvPr>
        </p:nvSpPr>
        <p:spPr>
          <a:xfrm>
            <a:off x="381000" y="1338146"/>
            <a:ext cx="4724400" cy="106299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Presenter’s name,</a:t>
            </a:r>
            <a:br>
              <a:rPr/>
            </a:br>
            <a:r>
              <a:t>Presenter’s title,</a:t>
            </a:r>
            <a:br>
              <a:rPr/>
            </a:br>
            <a: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79592" y="1735819"/>
            <a:ext cx="2578795" cy="557784"/>
          </a:xfrm>
          <a:prstGeom prst="rect">
            <a:avLst/>
          </a:prstGeom>
        </p:spPr>
      </p:pic>
      <p:pic>
        <p:nvPicPr>
          <p:cNvPr id="5" name="Picture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144" y="2556866"/>
            <a:ext cx="9162288" cy="2605684"/>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9"/>
            <a:ext cx="6705600" cy="1182029"/>
          </a:xfrm>
        </p:spPr>
        <p:txBody>
          <a:bodyPr/>
          <a:lstStyle/>
          <a:p>
            <a:r>
              <a:t>Click to edit Master title style</a:t>
            </a:r>
          </a:p>
        </p:txBody>
      </p:sp>
      <p:sp>
        <p:nvSpPr>
          <p:cNvPr id="3" name="Subtitle 2"/>
          <p:cNvSpPr>
            <a:spLocks noGrp="1"/>
          </p:cNvSpPr>
          <p:nvPr>
            <p:ph type="subTitle" idx="1" hasCustomPrompt="1"/>
          </p:nvPr>
        </p:nvSpPr>
        <p:spPr>
          <a:xfrm>
            <a:off x="381000" y="1338146"/>
            <a:ext cx="4724400" cy="106299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Presenter’s name,</a:t>
            </a:r>
            <a:br>
              <a:rPr/>
            </a:br>
            <a:r>
              <a:t>Presenter’s title,</a:t>
            </a:r>
            <a:br>
              <a:rPr/>
            </a:br>
            <a:r>
              <a:t>dd Month yyyy</a:t>
            </a:r>
          </a:p>
        </p:txBody>
      </p:sp>
      <p:pic>
        <p:nvPicPr>
          <p:cNvPr id="18" name="logo"/>
          <p:cNvPicPr>
            <a:picLocks/>
          </p:cNvPicPr>
          <p:nvPr/>
        </p:nvPicPr>
        <p:blipFill>
          <a:blip r:embed="rId2" cstate="screen">
            <a:extLst>
              <a:ext uri="{28A0092B-C50C-407E-A947-70E740481C1C}">
                <a14:useLocalDpi xmlns:a14="http://schemas.microsoft.com/office/drawing/2010/main"/>
              </a:ext>
            </a:extLst>
          </a:blip>
          <a:stretch>
            <a:fillRect/>
          </a:stretch>
        </p:blipFill>
        <p:spPr bwMode="black">
          <a:xfrm>
            <a:off x="5879592" y="1735819"/>
            <a:ext cx="2578608" cy="557784"/>
          </a:xfrm>
          <a:prstGeom prst="rect">
            <a:avLst/>
          </a:prstGeom>
        </p:spPr>
      </p:pic>
      <p:pic>
        <p:nvPicPr>
          <p:cNvPr id="5" name="Picture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144" y="2556510"/>
            <a:ext cx="9162288" cy="2606040"/>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3464814"/>
            <a:ext cx="6766560" cy="859536"/>
          </a:xfrm>
          <a:prstGeom prst="rect">
            <a:avLst/>
          </a:prstGeom>
        </p:spPr>
      </p:pic>
      <p:sp>
        <p:nvSpPr>
          <p:cNvPr id="2" name="Title 1"/>
          <p:cNvSpPr>
            <a:spLocks noGrp="1"/>
          </p:cNvSpPr>
          <p:nvPr>
            <p:ph type="ctrTitle"/>
          </p:nvPr>
        </p:nvSpPr>
        <p:spPr>
          <a:xfrm>
            <a:off x="381000" y="114309"/>
            <a:ext cx="6705600" cy="1182029"/>
          </a:xfrm>
        </p:spPr>
        <p:txBody>
          <a:bodyPr/>
          <a:lstStyle/>
          <a:p>
            <a:r>
              <a:rPr dirty="0"/>
              <a:t>Click to edit Master title style</a:t>
            </a:r>
          </a:p>
        </p:txBody>
      </p:sp>
      <p:sp>
        <p:nvSpPr>
          <p:cNvPr id="3" name="Subtitle 2"/>
          <p:cNvSpPr>
            <a:spLocks noGrp="1"/>
          </p:cNvSpPr>
          <p:nvPr>
            <p:ph type="subTitle" idx="1" hasCustomPrompt="1"/>
          </p:nvPr>
        </p:nvSpPr>
        <p:spPr>
          <a:xfrm>
            <a:off x="381000" y="1338147"/>
            <a:ext cx="4724400" cy="1062154"/>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Presenter’s name,</a:t>
            </a:r>
            <a:br>
              <a:rPr/>
            </a:br>
            <a:r>
              <a:t>Presenter’s title,</a:t>
            </a:r>
            <a:br>
              <a:rPr/>
            </a:br>
            <a:r>
              <a:t>dd Month yyyy</a:t>
            </a:r>
          </a:p>
        </p:txBody>
      </p:sp>
      <p:pic>
        <p:nvPicPr>
          <p:cNvPr id="18" name="logo"/>
          <p:cNvPicPr>
            <a:picLocks/>
          </p:cNvPicPr>
          <p:nvPr/>
        </p:nvPicPr>
        <p:blipFill>
          <a:blip r:embed="rId3" cstate="screen">
            <a:extLst>
              <a:ext uri="{28A0092B-C50C-407E-A947-70E740481C1C}">
                <a14:useLocalDpi xmlns:a14="http://schemas.microsoft.com/office/drawing/2010/main"/>
              </a:ext>
            </a:extLst>
          </a:blip>
          <a:stretch>
            <a:fillRect/>
          </a:stretch>
        </p:blipFill>
        <p:spPr bwMode="black">
          <a:xfrm>
            <a:off x="5879592" y="1735819"/>
            <a:ext cx="2578608" cy="557784"/>
          </a:xfrm>
          <a:prstGeom prst="rect">
            <a:avLst/>
          </a:prstGeom>
        </p:spPr>
      </p:pic>
      <p:pic>
        <p:nvPicPr>
          <p:cNvPr id="4" name="Picture 3"/>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9144" y="2628900"/>
            <a:ext cx="9162288" cy="857250"/>
          </a:xfrm>
          <a:prstGeom prst="rect">
            <a:avLst/>
          </a:prstGeom>
        </p:spPr>
      </p:pic>
      <p:pic>
        <p:nvPicPr>
          <p:cNvPr id="8" name="Picture 7"/>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0" y="4303014"/>
            <a:ext cx="7735824" cy="859536"/>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9"/>
            <a:ext cx="6705600" cy="1182029"/>
          </a:xfrm>
        </p:spPr>
        <p:txBody>
          <a:bodyPr/>
          <a:lstStyle/>
          <a:p>
            <a:r>
              <a:t>Click to edit Master title style</a:t>
            </a:r>
          </a:p>
        </p:txBody>
      </p:sp>
      <p:sp>
        <p:nvSpPr>
          <p:cNvPr id="3" name="Subtitle 2"/>
          <p:cNvSpPr>
            <a:spLocks noGrp="1"/>
          </p:cNvSpPr>
          <p:nvPr>
            <p:ph type="subTitle" idx="1" hasCustomPrompt="1"/>
          </p:nvPr>
        </p:nvSpPr>
        <p:spPr>
          <a:xfrm>
            <a:off x="381000" y="1338147"/>
            <a:ext cx="4724400" cy="1062154"/>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Presenter’s name,</a:t>
            </a:r>
            <a:br>
              <a:rPr/>
            </a:br>
            <a:r>
              <a:t>Presenter’s title,</a:t>
            </a:r>
            <a:br>
              <a:rPr/>
            </a:br>
            <a:r>
              <a:t>dd Month yyyy</a:t>
            </a:r>
          </a:p>
        </p:txBody>
      </p:sp>
      <p:pic>
        <p:nvPicPr>
          <p:cNvPr id="18" name="logo"/>
          <p:cNvPicPr>
            <a:picLocks/>
          </p:cNvPicPr>
          <p:nvPr/>
        </p:nvPicPr>
        <p:blipFill>
          <a:blip r:embed="rId2" cstate="screen">
            <a:extLst>
              <a:ext uri="{28A0092B-C50C-407E-A947-70E740481C1C}">
                <a14:useLocalDpi xmlns:a14="http://schemas.microsoft.com/office/drawing/2010/main"/>
              </a:ext>
            </a:extLst>
          </a:blip>
          <a:stretch>
            <a:fillRect/>
          </a:stretch>
        </p:blipFill>
        <p:spPr bwMode="black">
          <a:xfrm>
            <a:off x="5879592" y="1735819"/>
            <a:ext cx="2578608" cy="5577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1640" y="3481601"/>
            <a:ext cx="6766560" cy="832286"/>
          </a:xfrm>
          <a:prstGeom prst="rect">
            <a:avLst/>
          </a:prstGeom>
        </p:spPr>
      </p:pic>
      <p:pic>
        <p:nvPicPr>
          <p:cNvPr id="10" name="Picture 9"/>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0" y="4303014"/>
            <a:ext cx="7680959" cy="859536"/>
          </a:xfrm>
          <a:prstGeom prst="rect">
            <a:avLst/>
          </a:prstGeom>
        </p:spPr>
      </p:pic>
      <p:pic>
        <p:nvPicPr>
          <p:cNvPr id="5" name="Picture 4"/>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9144" y="2626614"/>
            <a:ext cx="9162288" cy="859536"/>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3438144"/>
            <a:ext cx="6766560" cy="859536"/>
          </a:xfrm>
          <a:prstGeom prst="rect">
            <a:avLst/>
          </a:prstGeom>
        </p:spPr>
      </p:pic>
      <p:sp>
        <p:nvSpPr>
          <p:cNvPr id="2" name="Title 1"/>
          <p:cNvSpPr>
            <a:spLocks noGrp="1"/>
          </p:cNvSpPr>
          <p:nvPr>
            <p:ph type="ctrTitle"/>
          </p:nvPr>
        </p:nvSpPr>
        <p:spPr>
          <a:xfrm>
            <a:off x="381000" y="114309"/>
            <a:ext cx="6705600" cy="1182029"/>
          </a:xfrm>
        </p:spPr>
        <p:txBody>
          <a:bodyPr/>
          <a:lstStyle/>
          <a:p>
            <a:r>
              <a:t>Click to edit Master title style</a:t>
            </a:r>
          </a:p>
        </p:txBody>
      </p:sp>
      <p:sp>
        <p:nvSpPr>
          <p:cNvPr id="3" name="Subtitle 2"/>
          <p:cNvSpPr>
            <a:spLocks noGrp="1"/>
          </p:cNvSpPr>
          <p:nvPr>
            <p:ph type="subTitle" idx="1" hasCustomPrompt="1"/>
          </p:nvPr>
        </p:nvSpPr>
        <p:spPr>
          <a:xfrm>
            <a:off x="381000" y="1338147"/>
            <a:ext cx="4724400" cy="1062154"/>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Presenter’s name,</a:t>
            </a:r>
            <a:br>
              <a:rPr/>
            </a:br>
            <a:r>
              <a:t>Presenter’s title,</a:t>
            </a:r>
            <a:br>
              <a:rPr/>
            </a:br>
            <a:r>
              <a:t>dd Month yyyy</a:t>
            </a:r>
          </a:p>
        </p:txBody>
      </p:sp>
      <p:pic>
        <p:nvPicPr>
          <p:cNvPr id="18" name="logo"/>
          <p:cNvPicPr>
            <a:picLocks/>
          </p:cNvPicPr>
          <p:nvPr/>
        </p:nvPicPr>
        <p:blipFill>
          <a:blip r:embed="rId3" cstate="screen">
            <a:extLst>
              <a:ext uri="{28A0092B-C50C-407E-A947-70E740481C1C}">
                <a14:useLocalDpi xmlns:a14="http://schemas.microsoft.com/office/drawing/2010/main"/>
              </a:ext>
            </a:extLst>
          </a:blip>
          <a:stretch>
            <a:fillRect/>
          </a:stretch>
        </p:blipFill>
        <p:spPr bwMode="black">
          <a:xfrm>
            <a:off x="5879592" y="1735819"/>
            <a:ext cx="2578608" cy="557784"/>
          </a:xfrm>
          <a:prstGeom prst="rect">
            <a:avLst/>
          </a:prstGeom>
        </p:spPr>
      </p:pic>
      <p:pic>
        <p:nvPicPr>
          <p:cNvPr id="8" name="Picture 7"/>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9144" y="2587752"/>
            <a:ext cx="9162288" cy="85953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289948"/>
            <a:ext cx="7680959" cy="88075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dirty="0"/>
          </a:p>
        </p:txBody>
      </p:sp>
      <p:sp>
        <p:nvSpPr>
          <p:cNvPr id="9" name="Text Placeholder 8"/>
          <p:cNvSpPr>
            <a:spLocks noGrp="1"/>
          </p:cNvSpPr>
          <p:nvPr>
            <p:ph type="body" sz="quarter" idx="13" hasCustomPrompt="1"/>
          </p:nvPr>
        </p:nvSpPr>
        <p:spPr>
          <a:xfrm>
            <a:off x="381000" y="1085850"/>
            <a:ext cx="8382000" cy="514350"/>
          </a:xfrm>
        </p:spPr>
        <p:txBody>
          <a:bodyPr>
            <a:normAutofit/>
          </a:bodyPr>
          <a:lstStyle>
            <a:lvl1pPr marL="0" indent="0">
              <a:spcBef>
                <a:spcPts val="0"/>
              </a:spcBef>
              <a:buFont typeface="Arial" pitchFamily="34" charset="0"/>
              <a:buNone/>
              <a:defRPr sz="1600"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dirty="0"/>
              <a:t>Click to add subtitle</a:t>
            </a:r>
          </a:p>
        </p:txBody>
      </p:sp>
      <p:sp>
        <p:nvSpPr>
          <p:cNvPr id="3" name="Content Placeholder 2"/>
          <p:cNvSpPr>
            <a:spLocks noGrp="1"/>
          </p:cNvSpPr>
          <p:nvPr>
            <p:ph idx="1"/>
          </p:nvPr>
        </p:nvSpPr>
        <p:spPr>
          <a:xfrm>
            <a:off x="381000" y="1682355"/>
            <a:ext cx="8375904" cy="2946796"/>
          </a:xfrm>
        </p:spPr>
        <p:txBody>
          <a:bodyPr>
            <a:norm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128569"/>
            <a:ext cx="6969368" cy="1014682"/>
          </a:xfrm>
        </p:spPr>
        <p:txBody>
          <a:bodyPr anchor="t">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dirty="0"/>
              <a:t>Click to edit Master text styles</a:t>
            </a:r>
          </a:p>
        </p:txBody>
      </p:sp>
      <p:sp>
        <p:nvSpPr>
          <p:cNvPr id="4" name="Date Placeholder 3"/>
          <p:cNvSpPr>
            <a:spLocks noGrp="1"/>
          </p:cNvSpPr>
          <p:nvPr>
            <p:ph type="dt" sz="half" idx="10"/>
          </p:nvPr>
        </p:nvSpPr>
        <p:spPr/>
        <p:txBody>
          <a:bodyPr/>
          <a:lstStyle>
            <a:lvl1pPr>
              <a:defRPr sz="1050">
                <a:solidFill>
                  <a:schemeClr val="tx1"/>
                </a:solidFill>
              </a:defRPr>
            </a:lvl1pPr>
          </a:lstStyle>
          <a:p>
            <a:endParaRPr lang="en-US" dirty="0"/>
          </a:p>
        </p:txBody>
      </p:sp>
      <p:sp>
        <p:nvSpPr>
          <p:cNvPr id="5" name="Footer Placeholder 4"/>
          <p:cNvSpPr>
            <a:spLocks noGrp="1"/>
          </p:cNvSpPr>
          <p:nvPr>
            <p:ph type="ftr" sz="quarter" idx="11"/>
          </p:nvPr>
        </p:nvSpPr>
        <p:spPr/>
        <p:txBody>
          <a:bodyPr/>
          <a:lstStyle>
            <a:lvl1pPr>
              <a:defRPr sz="1050">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sz="1050">
                <a:solidFill>
                  <a:schemeClr val="tx1"/>
                </a:solidFill>
              </a:defRPr>
            </a:lvl1pPr>
          </a:lstStyle>
          <a:p>
            <a:fld id="{4E4A4924-7CC3-4BF6-9C5C-A8E770D15754}" type="slidenum">
              <a:rPr lang="en-US" smtClean="0"/>
              <a:pPr/>
              <a:t>‹#›</a:t>
            </a:fld>
            <a:endParaRPr lang="en-US" dirty="0"/>
          </a:p>
        </p:txBody>
      </p:sp>
      <p:sp>
        <p:nvSpPr>
          <p:cNvPr id="2" name="Title 1"/>
          <p:cNvSpPr>
            <a:spLocks noGrp="1"/>
          </p:cNvSpPr>
          <p:nvPr>
            <p:ph type="title"/>
          </p:nvPr>
        </p:nvSpPr>
        <p:spPr>
          <a:xfrm>
            <a:off x="381005" y="685800"/>
            <a:ext cx="6969369" cy="1143000"/>
          </a:xfrm>
        </p:spPr>
        <p:txBody>
          <a:bodyPr anchor="b">
            <a:normAutofit/>
          </a:bodyPr>
          <a:lstStyle>
            <a:lvl1pPr algn="l">
              <a:defRPr sz="2400" b="1" cap="all" baseline="0">
                <a:solidFill>
                  <a:schemeClr val="tx1"/>
                </a:solidFill>
              </a:defRPr>
            </a:lvl1pPr>
          </a:lstStyle>
          <a:p>
            <a:r>
              <a:rPr dirty="0"/>
              <a:t>Click to edit Master title style</a:t>
            </a:r>
          </a:p>
        </p:txBody>
      </p:sp>
      <p:pic>
        <p:nvPicPr>
          <p:cNvPr id="8"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128569"/>
            <a:ext cx="6969368" cy="1014682"/>
          </a:xfrm>
        </p:spPr>
        <p:txBody>
          <a:bodyPr anchor="t">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dirty="0"/>
              <a:t>Click to edit Master text styles</a:t>
            </a:r>
          </a:p>
        </p:txBody>
      </p:sp>
      <p:sp>
        <p:nvSpPr>
          <p:cNvPr id="4" name="Date Placeholder 3"/>
          <p:cNvSpPr>
            <a:spLocks noGrp="1"/>
          </p:cNvSpPr>
          <p:nvPr>
            <p:ph type="dt" sz="half" idx="10"/>
          </p:nvPr>
        </p:nvSpPr>
        <p:spPr/>
        <p:txBody>
          <a:bodyPr/>
          <a:lstStyle>
            <a:lvl1pPr>
              <a:defRPr sz="1050">
                <a:solidFill>
                  <a:schemeClr val="tx1"/>
                </a:solidFill>
              </a:defRPr>
            </a:lvl1pPr>
          </a:lstStyle>
          <a:p>
            <a:endParaRPr lang="en-US" dirty="0"/>
          </a:p>
        </p:txBody>
      </p:sp>
      <p:sp>
        <p:nvSpPr>
          <p:cNvPr id="5" name="Footer Placeholder 4"/>
          <p:cNvSpPr>
            <a:spLocks noGrp="1"/>
          </p:cNvSpPr>
          <p:nvPr>
            <p:ph type="ftr" sz="quarter" idx="11"/>
          </p:nvPr>
        </p:nvSpPr>
        <p:spPr/>
        <p:txBody>
          <a:bodyPr/>
          <a:lstStyle>
            <a:lvl1pPr>
              <a:defRPr sz="1050">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sz="1050">
                <a:solidFill>
                  <a:schemeClr val="tx1"/>
                </a:solidFill>
              </a:defRPr>
            </a:lvl1pPr>
          </a:lstStyle>
          <a:p>
            <a:fld id="{4E4A4924-7CC3-4BF6-9C5C-A8E770D15754}" type="slidenum">
              <a:rPr lang="en-US" smtClean="0"/>
              <a:pPr/>
              <a:t>‹#›</a:t>
            </a:fld>
            <a:endParaRPr lang="en-US" dirty="0"/>
          </a:p>
        </p:txBody>
      </p:sp>
      <p:sp>
        <p:nvSpPr>
          <p:cNvPr id="2" name="Title 1"/>
          <p:cNvSpPr>
            <a:spLocks noGrp="1"/>
          </p:cNvSpPr>
          <p:nvPr>
            <p:ph type="title"/>
          </p:nvPr>
        </p:nvSpPr>
        <p:spPr>
          <a:xfrm>
            <a:off x="381005" y="685800"/>
            <a:ext cx="6969369" cy="1143000"/>
          </a:xfrm>
        </p:spPr>
        <p:txBody>
          <a:bodyPr anchor="b">
            <a:normAutofit/>
          </a:bodyPr>
          <a:lstStyle>
            <a:lvl1pPr algn="l">
              <a:defRPr sz="2400" b="1" cap="all" baseline="0">
                <a:solidFill>
                  <a:schemeClr val="tx1"/>
                </a:solidFill>
              </a:defRPr>
            </a:lvl1pPr>
          </a:lstStyle>
          <a:p>
            <a:r>
              <a:rPr dirty="0"/>
              <a:t>Click to edit Master title style</a:t>
            </a:r>
          </a:p>
        </p:txBody>
      </p:sp>
      <p:pic>
        <p:nvPicPr>
          <p:cNvPr id="8"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636739"/>
            <a:ext cx="9144000" cy="128244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1919185"/>
            <a:ext cx="9144000" cy="1282446"/>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 y="3201631"/>
            <a:ext cx="7350369" cy="128244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0" y="4484085"/>
            <a:ext cx="9144000" cy="65942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5181600" y="8"/>
            <a:ext cx="3962400" cy="636739"/>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Text Placeholder 2"/>
          <p:cNvSpPr>
            <a:spLocks noGrp="1"/>
          </p:cNvSpPr>
          <p:nvPr>
            <p:ph type="body" idx="1"/>
          </p:nvPr>
        </p:nvSpPr>
        <p:spPr>
          <a:xfrm>
            <a:off x="381001" y="2128569"/>
            <a:ext cx="6969368" cy="1014682"/>
          </a:xfrm>
        </p:spPr>
        <p:txBody>
          <a:bodyPr anchor="t">
            <a:norm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dirty="0"/>
              <a:t>Click to edit Master text styles</a:t>
            </a:r>
          </a:p>
        </p:txBody>
      </p:sp>
      <p:sp>
        <p:nvSpPr>
          <p:cNvPr id="4" name="Date Placeholder 3"/>
          <p:cNvSpPr>
            <a:spLocks noGrp="1"/>
          </p:cNvSpPr>
          <p:nvPr>
            <p:ph type="dt" sz="half" idx="10"/>
          </p:nvPr>
        </p:nvSpPr>
        <p:spPr bwMode="white"/>
        <p:txBody>
          <a:bodyPr/>
          <a:lstStyle>
            <a:lvl1pPr>
              <a:defRPr sz="1050"/>
            </a:lvl1pPr>
          </a:lstStyle>
          <a:p>
            <a:endParaRPr lang="en-US" dirty="0"/>
          </a:p>
        </p:txBody>
      </p:sp>
      <p:sp>
        <p:nvSpPr>
          <p:cNvPr id="5" name="Footer Placeholder 4"/>
          <p:cNvSpPr>
            <a:spLocks noGrp="1"/>
          </p:cNvSpPr>
          <p:nvPr>
            <p:ph type="ftr" sz="quarter" idx="11"/>
          </p:nvPr>
        </p:nvSpPr>
        <p:spPr bwMode="white"/>
        <p:txBody>
          <a:bodyPr/>
          <a:lstStyle>
            <a:lvl1pPr>
              <a:defRPr sz="1050"/>
            </a:lvl1pPr>
          </a:lstStyle>
          <a:p>
            <a:endParaRPr lang="en-US" dirty="0"/>
          </a:p>
        </p:txBody>
      </p:sp>
      <p:sp>
        <p:nvSpPr>
          <p:cNvPr id="6" name="Slide Number Placeholder 5"/>
          <p:cNvSpPr>
            <a:spLocks noGrp="1"/>
          </p:cNvSpPr>
          <p:nvPr>
            <p:ph type="sldNum" sz="quarter" idx="12"/>
          </p:nvPr>
        </p:nvSpPr>
        <p:spPr bwMode="white"/>
        <p:txBody>
          <a:bodyPr/>
          <a:lstStyle>
            <a:lvl1pPr>
              <a:defRPr sz="1050"/>
            </a:lvl1pPr>
          </a:lstStyle>
          <a:p>
            <a:fld id="{4E4A4924-7CC3-4BF6-9C5C-A8E770D15754}" type="slidenum">
              <a:rPr lang="en-US" smtClean="0"/>
              <a:pPr/>
              <a:t>‹#›</a:t>
            </a:fld>
            <a:endParaRPr lang="en-US" dirty="0"/>
          </a:p>
        </p:txBody>
      </p:sp>
      <p:sp>
        <p:nvSpPr>
          <p:cNvPr id="2" name="Title 1"/>
          <p:cNvSpPr>
            <a:spLocks noGrp="1"/>
          </p:cNvSpPr>
          <p:nvPr>
            <p:ph type="title"/>
          </p:nvPr>
        </p:nvSpPr>
        <p:spPr>
          <a:xfrm>
            <a:off x="381005" y="685800"/>
            <a:ext cx="6969369" cy="1143000"/>
          </a:xfrm>
        </p:spPr>
        <p:txBody>
          <a:bodyPr anchor="b">
            <a:normAutofit/>
          </a:bodyPr>
          <a:lstStyle>
            <a:lvl1pPr algn="l">
              <a:defRPr sz="2400" b="1" cap="all" baseline="0">
                <a:solidFill>
                  <a:schemeClr val="bg1"/>
                </a:solidFill>
              </a:defRPr>
            </a:lvl1pPr>
          </a:lstStyle>
          <a:p>
            <a:r>
              <a:rPr dirty="0"/>
              <a:t>Click to edit Master title style</a:t>
            </a:r>
          </a:p>
        </p:txBody>
      </p:sp>
      <p:pic>
        <p:nvPicPr>
          <p:cNvPr id="15"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14300"/>
            <a:ext cx="8375904" cy="857250"/>
          </a:xfrm>
        </p:spPr>
        <p:txBody>
          <a:bodyPr/>
          <a:lstStyle>
            <a:lvl1pPr>
              <a:defRPr>
                <a:solidFill>
                  <a:schemeClr val="tx1"/>
                </a:solidFill>
              </a:defRPr>
            </a:lvl1pPr>
          </a:lstStyle>
          <a:p>
            <a:r>
              <a:rPr dirty="0"/>
              <a:t>Click to add title: Table of Contents, Agenda, etc</a:t>
            </a:r>
          </a:p>
        </p:txBody>
      </p:sp>
      <p:sp>
        <p:nvSpPr>
          <p:cNvPr id="3" name="Date Placeholder 2"/>
          <p:cNvSpPr>
            <a:spLocks noGrp="1"/>
          </p:cNvSpPr>
          <p:nvPr>
            <p:ph type="dt" sz="half" idx="10"/>
          </p:nvPr>
        </p:nvSpPr>
        <p:spPr/>
        <p:txBody>
          <a:bodyPr/>
          <a:lstStyle>
            <a:lvl1pPr>
              <a:defRPr sz="1050">
                <a:solidFill>
                  <a:schemeClr val="tx1"/>
                </a:solidFill>
              </a:defRPr>
            </a:lvl1pPr>
          </a:lstStyle>
          <a:p>
            <a:endParaRPr lang="en-US" dirty="0"/>
          </a:p>
        </p:txBody>
      </p:sp>
      <p:sp>
        <p:nvSpPr>
          <p:cNvPr id="4" name="Footer Placeholder 3"/>
          <p:cNvSpPr>
            <a:spLocks noGrp="1"/>
          </p:cNvSpPr>
          <p:nvPr>
            <p:ph type="ftr" sz="quarter" idx="11"/>
          </p:nvPr>
        </p:nvSpPr>
        <p:spPr/>
        <p:txBody>
          <a:bodyPr/>
          <a:lstStyle>
            <a:lvl1pPr>
              <a:defRPr sz="1050">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sz="1050">
                <a:solidFill>
                  <a:schemeClr val="tx1"/>
                </a:solidFill>
              </a:defRPr>
            </a:lvl1pPr>
          </a:lstStyle>
          <a:p>
            <a:fld id="{4E4A4924-7CC3-4BF6-9C5C-A8E770D15754}" type="slidenum">
              <a:rPr lang="en-US" smtClean="0"/>
              <a:pPr/>
              <a:t>‹#›</a:t>
            </a:fld>
            <a:endParaRPr lang="en-US" dirty="0"/>
          </a:p>
        </p:txBody>
      </p:sp>
      <p:sp>
        <p:nvSpPr>
          <p:cNvPr id="7" name="Text Placeholder 6"/>
          <p:cNvSpPr>
            <a:spLocks noGrp="1"/>
          </p:cNvSpPr>
          <p:nvPr>
            <p:ph type="body" sz="quarter" idx="13" hasCustomPrompt="1"/>
          </p:nvPr>
        </p:nvSpPr>
        <p:spPr>
          <a:xfrm>
            <a:off x="3810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a:xfrm>
            <a:off x="813762" y="1142107"/>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16" name="Text Placeholder 6"/>
          <p:cNvSpPr>
            <a:spLocks noGrp="1"/>
          </p:cNvSpPr>
          <p:nvPr>
            <p:ph type="body" sz="quarter" idx="15" hasCustomPrompt="1"/>
          </p:nvPr>
        </p:nvSpPr>
        <p:spPr>
          <a:xfrm>
            <a:off x="3810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a:xfrm>
            <a:off x="813762" y="1431479"/>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a:xfrm>
            <a:off x="3810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a:xfrm>
            <a:off x="813762" y="1721358"/>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a:xfrm>
            <a:off x="3810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a:xfrm>
            <a:off x="813762" y="2009394"/>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a:xfrm>
            <a:off x="3810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a:xfrm>
            <a:off x="813762" y="2297430"/>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4" name="Text Placeholder 6"/>
          <p:cNvSpPr>
            <a:spLocks noGrp="1"/>
          </p:cNvSpPr>
          <p:nvPr>
            <p:ph type="body" sz="quarter" idx="23" hasCustomPrompt="1"/>
          </p:nvPr>
        </p:nvSpPr>
        <p:spPr>
          <a:xfrm>
            <a:off x="381000" y="2585466"/>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5" name="Text Placeholder 6"/>
          <p:cNvSpPr>
            <a:spLocks noGrp="1"/>
          </p:cNvSpPr>
          <p:nvPr>
            <p:ph type="body" sz="quarter" idx="24" hasCustomPrompt="1"/>
          </p:nvPr>
        </p:nvSpPr>
        <p:spPr>
          <a:xfrm>
            <a:off x="813762" y="2585466"/>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6" name="Text Placeholder 6"/>
          <p:cNvSpPr>
            <a:spLocks noGrp="1"/>
          </p:cNvSpPr>
          <p:nvPr>
            <p:ph type="body" sz="quarter" idx="25" hasCustomPrompt="1"/>
          </p:nvPr>
        </p:nvSpPr>
        <p:spPr>
          <a:xfrm>
            <a:off x="381000" y="2873502"/>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7" name="Text Placeholder 6"/>
          <p:cNvSpPr>
            <a:spLocks noGrp="1"/>
          </p:cNvSpPr>
          <p:nvPr>
            <p:ph type="body" sz="quarter" idx="26" hasCustomPrompt="1"/>
          </p:nvPr>
        </p:nvSpPr>
        <p:spPr>
          <a:xfrm>
            <a:off x="813762" y="2873502"/>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8" name="Text Placeholder 6"/>
          <p:cNvSpPr>
            <a:spLocks noGrp="1"/>
          </p:cNvSpPr>
          <p:nvPr>
            <p:ph type="body" sz="quarter" idx="27" hasCustomPrompt="1"/>
          </p:nvPr>
        </p:nvSpPr>
        <p:spPr>
          <a:xfrm>
            <a:off x="381000" y="316153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9" name="Text Placeholder 6"/>
          <p:cNvSpPr>
            <a:spLocks noGrp="1"/>
          </p:cNvSpPr>
          <p:nvPr>
            <p:ph type="body" sz="quarter" idx="28" hasCustomPrompt="1"/>
          </p:nvPr>
        </p:nvSpPr>
        <p:spPr>
          <a:xfrm>
            <a:off x="813762" y="3161538"/>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0" name="Text Placeholder 6"/>
          <p:cNvSpPr>
            <a:spLocks noGrp="1"/>
          </p:cNvSpPr>
          <p:nvPr>
            <p:ph type="body" sz="quarter" idx="29" hasCustomPrompt="1"/>
          </p:nvPr>
        </p:nvSpPr>
        <p:spPr>
          <a:xfrm>
            <a:off x="381000" y="344957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1" name="Text Placeholder 6"/>
          <p:cNvSpPr>
            <a:spLocks noGrp="1"/>
          </p:cNvSpPr>
          <p:nvPr>
            <p:ph type="body" sz="quarter" idx="30" hasCustomPrompt="1"/>
          </p:nvPr>
        </p:nvSpPr>
        <p:spPr>
          <a:xfrm>
            <a:off x="813762" y="3449574"/>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2" name="Text Placeholder 6"/>
          <p:cNvSpPr>
            <a:spLocks noGrp="1"/>
          </p:cNvSpPr>
          <p:nvPr>
            <p:ph type="body" sz="quarter" idx="31" hasCustomPrompt="1"/>
          </p:nvPr>
        </p:nvSpPr>
        <p:spPr>
          <a:xfrm>
            <a:off x="381000" y="373761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3" name="Text Placeholder 6"/>
          <p:cNvSpPr>
            <a:spLocks noGrp="1"/>
          </p:cNvSpPr>
          <p:nvPr>
            <p:ph type="body" sz="quarter" idx="32" hasCustomPrompt="1"/>
          </p:nvPr>
        </p:nvSpPr>
        <p:spPr>
          <a:xfrm>
            <a:off x="813762" y="3737610"/>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pic>
        <p:nvPicPr>
          <p:cNvPr id="35"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14300"/>
            <a:ext cx="8375904" cy="857250"/>
          </a:xfrm>
        </p:spPr>
        <p:txBody>
          <a:bodyPr/>
          <a:lstStyle>
            <a:lvl1pPr>
              <a:defRPr>
                <a:solidFill>
                  <a:schemeClr val="tx1"/>
                </a:solidFill>
              </a:defRPr>
            </a:lvl1pPr>
          </a:lstStyle>
          <a:p>
            <a:r>
              <a:rPr dirty="0"/>
              <a:t>Click to add title: Table of Contents, Agenda, etc</a:t>
            </a:r>
          </a:p>
        </p:txBody>
      </p:sp>
      <p:sp>
        <p:nvSpPr>
          <p:cNvPr id="3" name="Date Placeholder 2"/>
          <p:cNvSpPr>
            <a:spLocks noGrp="1"/>
          </p:cNvSpPr>
          <p:nvPr>
            <p:ph type="dt" sz="half" idx="10"/>
          </p:nvPr>
        </p:nvSpPr>
        <p:spPr/>
        <p:txBody>
          <a:bodyPr/>
          <a:lstStyle>
            <a:lvl1pPr>
              <a:defRPr sz="1050">
                <a:solidFill>
                  <a:schemeClr val="tx1"/>
                </a:solidFill>
              </a:defRPr>
            </a:lvl1pPr>
          </a:lstStyle>
          <a:p>
            <a:endParaRPr lang="en-US" dirty="0"/>
          </a:p>
        </p:txBody>
      </p:sp>
      <p:sp>
        <p:nvSpPr>
          <p:cNvPr id="4" name="Footer Placeholder 3"/>
          <p:cNvSpPr>
            <a:spLocks noGrp="1"/>
          </p:cNvSpPr>
          <p:nvPr>
            <p:ph type="ftr" sz="quarter" idx="11"/>
          </p:nvPr>
        </p:nvSpPr>
        <p:spPr/>
        <p:txBody>
          <a:bodyPr/>
          <a:lstStyle>
            <a:lvl1pPr>
              <a:defRPr sz="1050">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sz="1050">
                <a:solidFill>
                  <a:schemeClr val="tx1"/>
                </a:solidFill>
              </a:defRPr>
            </a:lvl1pPr>
          </a:lstStyle>
          <a:p>
            <a:fld id="{4E4A4924-7CC3-4BF6-9C5C-A8E770D15754}" type="slidenum">
              <a:rPr lang="en-US" smtClean="0"/>
              <a:pPr/>
              <a:t>‹#›</a:t>
            </a:fld>
            <a:endParaRPr lang="en-US" dirty="0"/>
          </a:p>
        </p:txBody>
      </p:sp>
      <p:sp>
        <p:nvSpPr>
          <p:cNvPr id="7" name="Text Placeholder 6"/>
          <p:cNvSpPr>
            <a:spLocks noGrp="1"/>
          </p:cNvSpPr>
          <p:nvPr>
            <p:ph type="body" sz="quarter" idx="13" hasCustomPrompt="1"/>
          </p:nvPr>
        </p:nvSpPr>
        <p:spPr>
          <a:xfrm>
            <a:off x="3810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a:xfrm>
            <a:off x="813762" y="1142107"/>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16" name="Text Placeholder 6"/>
          <p:cNvSpPr>
            <a:spLocks noGrp="1"/>
          </p:cNvSpPr>
          <p:nvPr>
            <p:ph type="body" sz="quarter" idx="15" hasCustomPrompt="1"/>
          </p:nvPr>
        </p:nvSpPr>
        <p:spPr>
          <a:xfrm>
            <a:off x="3810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a:xfrm>
            <a:off x="813762" y="1431479"/>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a:xfrm>
            <a:off x="3810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a:xfrm>
            <a:off x="813762" y="1721358"/>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a:xfrm>
            <a:off x="3810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a:xfrm>
            <a:off x="813762" y="2009394"/>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a:xfrm>
            <a:off x="3810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a:xfrm>
            <a:off x="813762" y="2297430"/>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4" name="Text Placeholder 6"/>
          <p:cNvSpPr>
            <a:spLocks noGrp="1"/>
          </p:cNvSpPr>
          <p:nvPr>
            <p:ph type="body" sz="quarter" idx="23" hasCustomPrompt="1"/>
          </p:nvPr>
        </p:nvSpPr>
        <p:spPr>
          <a:xfrm>
            <a:off x="381000" y="2585466"/>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5" name="Text Placeholder 6"/>
          <p:cNvSpPr>
            <a:spLocks noGrp="1"/>
          </p:cNvSpPr>
          <p:nvPr>
            <p:ph type="body" sz="quarter" idx="24" hasCustomPrompt="1"/>
          </p:nvPr>
        </p:nvSpPr>
        <p:spPr>
          <a:xfrm>
            <a:off x="813762" y="2585466"/>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6" name="Text Placeholder 6"/>
          <p:cNvSpPr>
            <a:spLocks noGrp="1"/>
          </p:cNvSpPr>
          <p:nvPr>
            <p:ph type="body" sz="quarter" idx="25" hasCustomPrompt="1"/>
          </p:nvPr>
        </p:nvSpPr>
        <p:spPr>
          <a:xfrm>
            <a:off x="381000" y="2873502"/>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7" name="Text Placeholder 6"/>
          <p:cNvSpPr>
            <a:spLocks noGrp="1"/>
          </p:cNvSpPr>
          <p:nvPr>
            <p:ph type="body" sz="quarter" idx="26" hasCustomPrompt="1"/>
          </p:nvPr>
        </p:nvSpPr>
        <p:spPr>
          <a:xfrm>
            <a:off x="813762" y="2873502"/>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8" name="Text Placeholder 6"/>
          <p:cNvSpPr>
            <a:spLocks noGrp="1"/>
          </p:cNvSpPr>
          <p:nvPr>
            <p:ph type="body" sz="quarter" idx="27" hasCustomPrompt="1"/>
          </p:nvPr>
        </p:nvSpPr>
        <p:spPr>
          <a:xfrm>
            <a:off x="381000" y="316153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29" name="Text Placeholder 6"/>
          <p:cNvSpPr>
            <a:spLocks noGrp="1"/>
          </p:cNvSpPr>
          <p:nvPr>
            <p:ph type="body" sz="quarter" idx="28" hasCustomPrompt="1"/>
          </p:nvPr>
        </p:nvSpPr>
        <p:spPr>
          <a:xfrm>
            <a:off x="813762" y="3161538"/>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0" name="Text Placeholder 6"/>
          <p:cNvSpPr>
            <a:spLocks noGrp="1"/>
          </p:cNvSpPr>
          <p:nvPr>
            <p:ph type="body" sz="quarter" idx="29" hasCustomPrompt="1"/>
          </p:nvPr>
        </p:nvSpPr>
        <p:spPr>
          <a:xfrm>
            <a:off x="381000" y="344957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1" name="Text Placeholder 6"/>
          <p:cNvSpPr>
            <a:spLocks noGrp="1"/>
          </p:cNvSpPr>
          <p:nvPr>
            <p:ph type="body" sz="quarter" idx="30" hasCustomPrompt="1"/>
          </p:nvPr>
        </p:nvSpPr>
        <p:spPr>
          <a:xfrm>
            <a:off x="813762" y="3449574"/>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2" name="Text Placeholder 6"/>
          <p:cNvSpPr>
            <a:spLocks noGrp="1"/>
          </p:cNvSpPr>
          <p:nvPr>
            <p:ph type="body" sz="quarter" idx="31" hasCustomPrompt="1"/>
          </p:nvPr>
        </p:nvSpPr>
        <p:spPr>
          <a:xfrm>
            <a:off x="381000" y="373761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3" name="Text Placeholder 6"/>
          <p:cNvSpPr>
            <a:spLocks noGrp="1"/>
          </p:cNvSpPr>
          <p:nvPr>
            <p:ph type="body" sz="quarter" idx="32" hasCustomPrompt="1"/>
          </p:nvPr>
        </p:nvSpPr>
        <p:spPr>
          <a:xfrm>
            <a:off x="813762" y="3737610"/>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pic>
        <p:nvPicPr>
          <p:cNvPr id="35"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 y="0"/>
            <a:ext cx="9162288" cy="5143500"/>
          </a:xfrm>
          <a:prstGeom prst="rect">
            <a:avLst/>
          </a:prstGeom>
        </p:spPr>
      </p:pic>
      <p:pic>
        <p:nvPicPr>
          <p:cNvPr id="6" name="Picture 5"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0" y="0"/>
            <a:ext cx="9144000" cy="5143500"/>
          </a:xfrm>
          <a:prstGeom prst="rect">
            <a:avLst/>
          </a:prstGeom>
        </p:spPr>
      </p:pic>
      <p:sp>
        <p:nvSpPr>
          <p:cNvPr id="2" name="Title 1"/>
          <p:cNvSpPr>
            <a:spLocks noGrp="1"/>
          </p:cNvSpPr>
          <p:nvPr>
            <p:ph type="title" hasCustomPrompt="1"/>
          </p:nvPr>
        </p:nvSpPr>
        <p:spPr bwMode="white">
          <a:xfrm>
            <a:off x="381000" y="114300"/>
            <a:ext cx="8375904" cy="857250"/>
          </a:xfrm>
        </p:spPr>
        <p:txBody>
          <a:bodyPr/>
          <a:lstStyle>
            <a:lvl1pPr>
              <a:defRPr>
                <a:solidFill>
                  <a:schemeClr val="tx1"/>
                </a:solidFill>
              </a:defRPr>
            </a:lvl1pPr>
          </a:lstStyle>
          <a:p>
            <a:r>
              <a:rPr dirty="0"/>
              <a:t>Click to add title: Table of Contents, Agenda, etc</a:t>
            </a:r>
          </a:p>
        </p:txBody>
      </p:sp>
      <p:sp>
        <p:nvSpPr>
          <p:cNvPr id="3" name="Date Placeholder 2"/>
          <p:cNvSpPr>
            <a:spLocks noGrp="1"/>
          </p:cNvSpPr>
          <p:nvPr>
            <p:ph type="dt" sz="half" idx="10"/>
          </p:nvPr>
        </p:nvSpPr>
        <p:spPr bwMode="white"/>
        <p:txBody>
          <a:bodyPr/>
          <a:lstStyle>
            <a:lvl1pPr>
              <a:defRPr sz="1050">
                <a:solidFill>
                  <a:schemeClr val="tx1"/>
                </a:solidFill>
              </a:defRPr>
            </a:lvl1pPr>
          </a:lstStyle>
          <a:p>
            <a:endParaRPr lang="en-US" dirty="0"/>
          </a:p>
        </p:txBody>
      </p:sp>
      <p:sp>
        <p:nvSpPr>
          <p:cNvPr id="4" name="Footer Placeholder 3"/>
          <p:cNvSpPr>
            <a:spLocks noGrp="1"/>
          </p:cNvSpPr>
          <p:nvPr>
            <p:ph type="ftr" sz="quarter" idx="11"/>
          </p:nvPr>
        </p:nvSpPr>
        <p:spPr bwMode="white"/>
        <p:txBody>
          <a:bodyPr/>
          <a:lstStyle>
            <a:lvl1pPr>
              <a:defRPr sz="1050">
                <a:solidFill>
                  <a:schemeClr val="tx1"/>
                </a:solidFill>
              </a:defRPr>
            </a:lvl1pPr>
          </a:lstStyle>
          <a:p>
            <a:endParaRPr lang="en-US" dirty="0"/>
          </a:p>
        </p:txBody>
      </p:sp>
      <p:sp>
        <p:nvSpPr>
          <p:cNvPr id="5" name="Slide Number Placeholder 4"/>
          <p:cNvSpPr>
            <a:spLocks noGrp="1"/>
          </p:cNvSpPr>
          <p:nvPr>
            <p:ph type="sldNum" sz="quarter" idx="12"/>
          </p:nvPr>
        </p:nvSpPr>
        <p:spPr bwMode="white"/>
        <p:txBody>
          <a:bodyPr/>
          <a:lstStyle>
            <a:lvl1pPr>
              <a:defRPr sz="1050">
                <a:solidFill>
                  <a:schemeClr val="tx1"/>
                </a:solidFill>
              </a:defRPr>
            </a:lvl1pPr>
          </a:lstStyle>
          <a:p>
            <a:fld id="{4E4A4924-7CC3-4BF6-9C5C-A8E770D15754}" type="slidenum">
              <a:rPr lang="en-US" smtClean="0"/>
              <a:pPr/>
              <a:t>‹#›</a:t>
            </a:fld>
            <a:endParaRPr lang="en-US" dirty="0"/>
          </a:p>
        </p:txBody>
      </p:sp>
      <p:sp>
        <p:nvSpPr>
          <p:cNvPr id="7" name="Text Placeholder 6"/>
          <p:cNvSpPr>
            <a:spLocks noGrp="1"/>
          </p:cNvSpPr>
          <p:nvPr>
            <p:ph type="body" sz="quarter" idx="13" hasCustomPrompt="1"/>
          </p:nvPr>
        </p:nvSpPr>
        <p:spPr bwMode="white">
          <a:xfrm>
            <a:off x="3810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bwMode="white">
          <a:xfrm>
            <a:off x="813762" y="1142107"/>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6" name="Text Placeholder 6"/>
          <p:cNvSpPr>
            <a:spLocks noGrp="1"/>
          </p:cNvSpPr>
          <p:nvPr>
            <p:ph type="body" sz="quarter" idx="15" hasCustomPrompt="1"/>
          </p:nvPr>
        </p:nvSpPr>
        <p:spPr bwMode="white">
          <a:xfrm>
            <a:off x="3810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bwMode="white">
          <a:xfrm>
            <a:off x="813762" y="1431479"/>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bwMode="white">
          <a:xfrm>
            <a:off x="3810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bwMode="white">
          <a:xfrm>
            <a:off x="813762" y="1721358"/>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bwMode="white">
          <a:xfrm>
            <a:off x="3810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bwMode="white">
          <a:xfrm>
            <a:off x="813762" y="2009394"/>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bwMode="white">
          <a:xfrm>
            <a:off x="3810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bwMode="white">
          <a:xfrm>
            <a:off x="813762" y="2297430"/>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4" name="Text Placeholder 6"/>
          <p:cNvSpPr>
            <a:spLocks noGrp="1"/>
          </p:cNvSpPr>
          <p:nvPr>
            <p:ph type="body" sz="quarter" idx="23" hasCustomPrompt="1"/>
          </p:nvPr>
        </p:nvSpPr>
        <p:spPr bwMode="white">
          <a:xfrm>
            <a:off x="381000" y="2585466"/>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5" name="Text Placeholder 6"/>
          <p:cNvSpPr>
            <a:spLocks noGrp="1"/>
          </p:cNvSpPr>
          <p:nvPr>
            <p:ph type="body" sz="quarter" idx="24" hasCustomPrompt="1"/>
          </p:nvPr>
        </p:nvSpPr>
        <p:spPr bwMode="white">
          <a:xfrm>
            <a:off x="813762" y="2585466"/>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6" name="Text Placeholder 6"/>
          <p:cNvSpPr>
            <a:spLocks noGrp="1"/>
          </p:cNvSpPr>
          <p:nvPr>
            <p:ph type="body" sz="quarter" idx="25" hasCustomPrompt="1"/>
          </p:nvPr>
        </p:nvSpPr>
        <p:spPr bwMode="white">
          <a:xfrm>
            <a:off x="381000" y="2873502"/>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7" name="Text Placeholder 6"/>
          <p:cNvSpPr>
            <a:spLocks noGrp="1"/>
          </p:cNvSpPr>
          <p:nvPr>
            <p:ph type="body" sz="quarter" idx="26" hasCustomPrompt="1"/>
          </p:nvPr>
        </p:nvSpPr>
        <p:spPr bwMode="white">
          <a:xfrm>
            <a:off x="813762" y="2873502"/>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8" name="Text Placeholder 6"/>
          <p:cNvSpPr>
            <a:spLocks noGrp="1"/>
          </p:cNvSpPr>
          <p:nvPr>
            <p:ph type="body" sz="quarter" idx="27" hasCustomPrompt="1"/>
          </p:nvPr>
        </p:nvSpPr>
        <p:spPr bwMode="white">
          <a:xfrm>
            <a:off x="381000" y="316153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9" name="Text Placeholder 6"/>
          <p:cNvSpPr>
            <a:spLocks noGrp="1"/>
          </p:cNvSpPr>
          <p:nvPr>
            <p:ph type="body" sz="quarter" idx="28" hasCustomPrompt="1"/>
          </p:nvPr>
        </p:nvSpPr>
        <p:spPr bwMode="white">
          <a:xfrm>
            <a:off x="813762" y="3161538"/>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0" name="Text Placeholder 6"/>
          <p:cNvSpPr>
            <a:spLocks noGrp="1"/>
          </p:cNvSpPr>
          <p:nvPr>
            <p:ph type="body" sz="quarter" idx="29" hasCustomPrompt="1"/>
          </p:nvPr>
        </p:nvSpPr>
        <p:spPr bwMode="white">
          <a:xfrm>
            <a:off x="381000" y="344957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1" name="Text Placeholder 6"/>
          <p:cNvSpPr>
            <a:spLocks noGrp="1"/>
          </p:cNvSpPr>
          <p:nvPr>
            <p:ph type="body" sz="quarter" idx="30" hasCustomPrompt="1"/>
          </p:nvPr>
        </p:nvSpPr>
        <p:spPr bwMode="white">
          <a:xfrm>
            <a:off x="813762" y="3449574"/>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2" name="Text Placeholder 6"/>
          <p:cNvSpPr>
            <a:spLocks noGrp="1"/>
          </p:cNvSpPr>
          <p:nvPr>
            <p:ph type="body" sz="quarter" idx="31" hasCustomPrompt="1"/>
          </p:nvPr>
        </p:nvSpPr>
        <p:spPr bwMode="white">
          <a:xfrm>
            <a:off x="381000" y="373761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3" name="Text Placeholder 6"/>
          <p:cNvSpPr>
            <a:spLocks noGrp="1"/>
          </p:cNvSpPr>
          <p:nvPr>
            <p:ph type="body" sz="quarter" idx="32" hasCustomPrompt="1"/>
          </p:nvPr>
        </p:nvSpPr>
        <p:spPr bwMode="white">
          <a:xfrm>
            <a:off x="813762" y="3737610"/>
            <a:ext cx="7620000"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pic>
        <p:nvPicPr>
          <p:cNvPr id="34" name="logo"/>
          <p:cNvPicPr>
            <a:picLocks/>
          </p:cNvPicPr>
          <p:nvPr userDrawn="1"/>
        </p:nvPicPr>
        <p:blipFill>
          <a:blip r:embed="rId4"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t>Click to add title: Table of Contents, Agenda, etc</a:t>
            </a:r>
          </a:p>
        </p:txBody>
      </p:sp>
      <p:sp>
        <p:nvSpPr>
          <p:cNvPr id="3" name="Content Placeholder 2"/>
          <p:cNvSpPr>
            <a:spLocks noGrp="1"/>
          </p:cNvSpPr>
          <p:nvPr>
            <p:ph idx="1" hasCustomPrompt="1"/>
          </p:nvPr>
        </p:nvSpPr>
        <p:spPr>
          <a:xfrm>
            <a:off x="381000" y="1085859"/>
            <a:ext cx="4191000" cy="35432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dirty="0"/>
              <a:t>Type number, then press TAB key and add agenda item; press Enter to add another item</a:t>
            </a:r>
          </a:p>
        </p:txBody>
      </p:sp>
      <p:sp>
        <p:nvSpPr>
          <p:cNvPr id="4" name="Date Placeholder 3"/>
          <p:cNvSpPr>
            <a:spLocks noGrp="1"/>
          </p:cNvSpPr>
          <p:nvPr>
            <p:ph type="dt" sz="half" idx="10"/>
          </p:nvPr>
        </p:nvSpPr>
        <p:spPr/>
        <p:txBody>
          <a:bodyPr/>
          <a:lstStyle>
            <a:lvl1pPr>
              <a:defRPr sz="1050"/>
            </a:lvl1pPr>
          </a:lstStyle>
          <a:p>
            <a:endParaRPr lang="en-US" dirty="0"/>
          </a:p>
        </p:txBody>
      </p:sp>
      <p:sp>
        <p:nvSpPr>
          <p:cNvPr id="5" name="Footer Placeholder 4"/>
          <p:cNvSpPr>
            <a:spLocks noGrp="1"/>
          </p:cNvSpPr>
          <p:nvPr>
            <p:ph type="ftr" sz="quarter" idx="11"/>
          </p:nvPr>
        </p:nvSpPr>
        <p:spPr/>
        <p:txBody>
          <a:bodyPr/>
          <a:lstStyle>
            <a:lvl1pPr>
              <a:defRPr sz="1050"/>
            </a:lvl1pPr>
          </a:lstStyle>
          <a:p>
            <a:endParaRPr lang="en-US" dirty="0"/>
          </a:p>
        </p:txBody>
      </p:sp>
      <p:sp>
        <p:nvSpPr>
          <p:cNvPr id="6" name="Slide Number Placeholder 5"/>
          <p:cNvSpPr>
            <a:spLocks noGrp="1"/>
          </p:cNvSpPr>
          <p:nvPr>
            <p:ph type="sldNum" sz="quarter" idx="12"/>
          </p:nvPr>
        </p:nvSpPr>
        <p:spPr/>
        <p:txBody>
          <a:bodyPr/>
          <a:lstStyle>
            <a:lvl1pPr>
              <a:defRPr sz="1050"/>
            </a:lvl1pPr>
          </a:lstStyle>
          <a:p>
            <a:fld id="{4E4A4924-7CC3-4BF6-9C5C-A8E770D15754}" type="slidenum">
              <a:rPr lang="en-US" smtClean="0"/>
              <a:pPr/>
              <a:t>‹#›</a:t>
            </a:fld>
            <a:endParaRPr lang="en-US" dirty="0"/>
          </a:p>
        </p:txBody>
      </p:sp>
      <p:sp>
        <p:nvSpPr>
          <p:cNvPr id="7" name="Content Placeholder 2"/>
          <p:cNvSpPr>
            <a:spLocks noGrp="1"/>
          </p:cNvSpPr>
          <p:nvPr>
            <p:ph idx="13" hasCustomPrompt="1"/>
          </p:nvPr>
        </p:nvSpPr>
        <p:spPr>
          <a:xfrm>
            <a:off x="4565904" y="1085859"/>
            <a:ext cx="4191000" cy="35432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dirty="0"/>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dirty="0"/>
              <a:t>Click to add title: Table of Contents, Agenda, etc</a:t>
            </a:r>
          </a:p>
        </p:txBody>
      </p:sp>
      <p:sp>
        <p:nvSpPr>
          <p:cNvPr id="3" name="Content Placeholder 2"/>
          <p:cNvSpPr>
            <a:spLocks noGrp="1"/>
          </p:cNvSpPr>
          <p:nvPr>
            <p:ph idx="1" hasCustomPrompt="1"/>
          </p:nvPr>
        </p:nvSpPr>
        <p:spPr>
          <a:xfrm>
            <a:off x="381000" y="1085859"/>
            <a:ext cx="4191000" cy="35432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dirty="0"/>
              <a:t>Type number, then press TAB key and add agenda item; press Enter to add another item</a:t>
            </a:r>
          </a:p>
        </p:txBody>
      </p:sp>
      <p:sp>
        <p:nvSpPr>
          <p:cNvPr id="4" name="Date Placeholder 3"/>
          <p:cNvSpPr>
            <a:spLocks noGrp="1"/>
          </p:cNvSpPr>
          <p:nvPr>
            <p:ph type="dt" sz="half" idx="10"/>
          </p:nvPr>
        </p:nvSpPr>
        <p:spPr/>
        <p:txBody>
          <a:bodyPr/>
          <a:lstStyle>
            <a:lvl1pPr>
              <a:defRPr sz="1050">
                <a:solidFill>
                  <a:schemeClr val="tx1"/>
                </a:solidFill>
              </a:defRPr>
            </a:lvl1pPr>
          </a:lstStyle>
          <a:p>
            <a:endParaRPr lang="en-US" dirty="0"/>
          </a:p>
        </p:txBody>
      </p:sp>
      <p:sp>
        <p:nvSpPr>
          <p:cNvPr id="5" name="Footer Placeholder 4"/>
          <p:cNvSpPr>
            <a:spLocks noGrp="1"/>
          </p:cNvSpPr>
          <p:nvPr>
            <p:ph type="ftr" sz="quarter" idx="11"/>
          </p:nvPr>
        </p:nvSpPr>
        <p:spPr/>
        <p:txBody>
          <a:bodyPr/>
          <a:lstStyle>
            <a:lvl1pPr>
              <a:defRPr sz="1050">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sz="1050">
                <a:solidFill>
                  <a:schemeClr val="tx1"/>
                </a:solidFill>
              </a:defRPr>
            </a:lvl1pPr>
          </a:lstStyle>
          <a:p>
            <a:fld id="{4E4A4924-7CC3-4BF6-9C5C-A8E770D15754}" type="slidenum">
              <a:rPr lang="en-US" smtClean="0"/>
              <a:pPr/>
              <a:t>‹#›</a:t>
            </a:fld>
            <a:endParaRPr lang="en-US" dirty="0"/>
          </a:p>
        </p:txBody>
      </p:sp>
      <p:sp>
        <p:nvSpPr>
          <p:cNvPr id="7" name="Content Placeholder 2"/>
          <p:cNvSpPr>
            <a:spLocks noGrp="1"/>
          </p:cNvSpPr>
          <p:nvPr>
            <p:ph idx="13" hasCustomPrompt="1"/>
          </p:nvPr>
        </p:nvSpPr>
        <p:spPr>
          <a:xfrm>
            <a:off x="4565904" y="1085859"/>
            <a:ext cx="4191000" cy="35432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dirty="0"/>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t>Click to add title: Table of Contents, Agenda, etc</a:t>
            </a:r>
          </a:p>
        </p:txBody>
      </p:sp>
      <p:sp>
        <p:nvSpPr>
          <p:cNvPr id="3" name="Content Placeholder 2"/>
          <p:cNvSpPr>
            <a:spLocks noGrp="1"/>
          </p:cNvSpPr>
          <p:nvPr>
            <p:ph idx="1" hasCustomPrompt="1"/>
          </p:nvPr>
        </p:nvSpPr>
        <p:spPr>
          <a:xfrm>
            <a:off x="381000" y="1085859"/>
            <a:ext cx="4191000" cy="35432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dirty="0"/>
          </a:p>
        </p:txBody>
      </p:sp>
      <p:sp>
        <p:nvSpPr>
          <p:cNvPr id="7" name="Content Placeholder 2"/>
          <p:cNvSpPr>
            <a:spLocks noGrp="1"/>
          </p:cNvSpPr>
          <p:nvPr>
            <p:ph idx="13" hasCustomPrompt="1"/>
          </p:nvPr>
        </p:nvSpPr>
        <p:spPr>
          <a:xfrm>
            <a:off x="4565904" y="1085859"/>
            <a:ext cx="4191000" cy="35432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 y="-9525"/>
            <a:ext cx="9162288" cy="5162550"/>
          </a:xfrm>
          <a:prstGeom prst="rect">
            <a:avLst/>
          </a:prstGeom>
        </p:spPr>
      </p:pic>
      <p:sp>
        <p:nvSpPr>
          <p:cNvPr id="2" name="Title 1"/>
          <p:cNvSpPr>
            <a:spLocks noGrp="1"/>
          </p:cNvSpPr>
          <p:nvPr>
            <p:ph type="title" hasCustomPrompt="1"/>
          </p:nvPr>
        </p:nvSpPr>
        <p:spPr bwMode="white">
          <a:xfrm>
            <a:off x="381000" y="114300"/>
            <a:ext cx="8375904" cy="857250"/>
          </a:xfrm>
        </p:spPr>
        <p:txBody>
          <a:bodyPr/>
          <a:lstStyle>
            <a:lvl1pPr>
              <a:defRPr>
                <a:solidFill>
                  <a:schemeClr val="tx1"/>
                </a:solidFill>
              </a:defRPr>
            </a:lvl1pPr>
          </a:lstStyle>
          <a:p>
            <a:r>
              <a:rPr dirty="0"/>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dirty="0"/>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dirty="0"/>
          </a:p>
        </p:txBody>
      </p:sp>
      <p:sp>
        <p:nvSpPr>
          <p:cNvPr id="7" name="Text Placeholder 6"/>
          <p:cNvSpPr>
            <a:spLocks noGrp="1"/>
          </p:cNvSpPr>
          <p:nvPr>
            <p:ph type="body" sz="quarter" idx="13" hasCustomPrompt="1"/>
          </p:nvPr>
        </p:nvSpPr>
        <p:spPr bwMode="white">
          <a:xfrm>
            <a:off x="3810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bwMode="white">
          <a:xfrm>
            <a:off x="813762" y="1142107"/>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16" name="Text Placeholder 6"/>
          <p:cNvSpPr>
            <a:spLocks noGrp="1"/>
          </p:cNvSpPr>
          <p:nvPr>
            <p:ph type="body" sz="quarter" idx="15" hasCustomPrompt="1"/>
          </p:nvPr>
        </p:nvSpPr>
        <p:spPr bwMode="white">
          <a:xfrm>
            <a:off x="3810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bwMode="white">
          <a:xfrm>
            <a:off x="813762" y="1431479"/>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bwMode="white">
          <a:xfrm>
            <a:off x="3810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bwMode="white">
          <a:xfrm>
            <a:off x="813762" y="1721358"/>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bwMode="white">
          <a:xfrm>
            <a:off x="3810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bwMode="white">
          <a:xfrm>
            <a:off x="813762" y="2009394"/>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bwMode="white">
          <a:xfrm>
            <a:off x="3810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bwMode="white">
          <a:xfrm>
            <a:off x="813762" y="2297430"/>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8" name="Text Placeholder 6"/>
          <p:cNvSpPr>
            <a:spLocks noGrp="1"/>
          </p:cNvSpPr>
          <p:nvPr>
            <p:ph type="body" sz="quarter" idx="23" hasCustomPrompt="1"/>
          </p:nvPr>
        </p:nvSpPr>
        <p:spPr bwMode="white">
          <a:xfrm>
            <a:off x="46482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9" name="Text Placeholder 6"/>
          <p:cNvSpPr>
            <a:spLocks noGrp="1"/>
          </p:cNvSpPr>
          <p:nvPr>
            <p:ph type="body" sz="quarter" idx="24" hasCustomPrompt="1"/>
          </p:nvPr>
        </p:nvSpPr>
        <p:spPr bwMode="white">
          <a:xfrm>
            <a:off x="5080962" y="1142107"/>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0" name="Text Placeholder 6"/>
          <p:cNvSpPr>
            <a:spLocks noGrp="1"/>
          </p:cNvSpPr>
          <p:nvPr>
            <p:ph type="body" sz="quarter" idx="25" hasCustomPrompt="1"/>
          </p:nvPr>
        </p:nvSpPr>
        <p:spPr bwMode="white">
          <a:xfrm>
            <a:off x="46482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1" name="Text Placeholder 6"/>
          <p:cNvSpPr>
            <a:spLocks noGrp="1"/>
          </p:cNvSpPr>
          <p:nvPr>
            <p:ph type="body" sz="quarter" idx="26" hasCustomPrompt="1"/>
          </p:nvPr>
        </p:nvSpPr>
        <p:spPr bwMode="white">
          <a:xfrm>
            <a:off x="5080962" y="1431479"/>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2" name="Text Placeholder 6"/>
          <p:cNvSpPr>
            <a:spLocks noGrp="1"/>
          </p:cNvSpPr>
          <p:nvPr>
            <p:ph type="body" sz="quarter" idx="27" hasCustomPrompt="1"/>
          </p:nvPr>
        </p:nvSpPr>
        <p:spPr bwMode="white">
          <a:xfrm>
            <a:off x="46482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3" name="Text Placeholder 6"/>
          <p:cNvSpPr>
            <a:spLocks noGrp="1"/>
          </p:cNvSpPr>
          <p:nvPr>
            <p:ph type="body" sz="quarter" idx="28" hasCustomPrompt="1"/>
          </p:nvPr>
        </p:nvSpPr>
        <p:spPr bwMode="white">
          <a:xfrm>
            <a:off x="5080962" y="1721358"/>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4" name="Text Placeholder 6"/>
          <p:cNvSpPr>
            <a:spLocks noGrp="1"/>
          </p:cNvSpPr>
          <p:nvPr>
            <p:ph type="body" sz="quarter" idx="29" hasCustomPrompt="1"/>
          </p:nvPr>
        </p:nvSpPr>
        <p:spPr bwMode="white">
          <a:xfrm>
            <a:off x="46482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5" name="Text Placeholder 6"/>
          <p:cNvSpPr>
            <a:spLocks noGrp="1"/>
          </p:cNvSpPr>
          <p:nvPr>
            <p:ph type="body" sz="quarter" idx="30" hasCustomPrompt="1"/>
          </p:nvPr>
        </p:nvSpPr>
        <p:spPr bwMode="white">
          <a:xfrm>
            <a:off x="5080962" y="2009394"/>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6" name="Text Placeholder 6"/>
          <p:cNvSpPr>
            <a:spLocks noGrp="1"/>
          </p:cNvSpPr>
          <p:nvPr>
            <p:ph type="body" sz="quarter" idx="31" hasCustomPrompt="1"/>
          </p:nvPr>
        </p:nvSpPr>
        <p:spPr bwMode="white">
          <a:xfrm>
            <a:off x="46482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7" name="Text Placeholder 6"/>
          <p:cNvSpPr>
            <a:spLocks noGrp="1"/>
          </p:cNvSpPr>
          <p:nvPr>
            <p:ph type="body" sz="quarter" idx="32" hasCustomPrompt="1"/>
          </p:nvPr>
        </p:nvSpPr>
        <p:spPr bwMode="white">
          <a:xfrm>
            <a:off x="5080962" y="2297430"/>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pic>
        <p:nvPicPr>
          <p:cNvPr id="28" name="logo"/>
          <p:cNvPicPr>
            <a:picLocks/>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dirty="0"/>
          </a:p>
        </p:txBody>
      </p:sp>
      <p:sp>
        <p:nvSpPr>
          <p:cNvPr id="3" name="Content Placeholder 2"/>
          <p:cNvSpPr>
            <a:spLocks noGrp="1"/>
          </p:cNvSpPr>
          <p:nvPr>
            <p:ph idx="1"/>
          </p:nvPr>
        </p:nvSpPr>
        <p:spPr/>
        <p:txBody>
          <a:bodyPr>
            <a:normAutofit/>
          </a:bodyPr>
          <a:lstStyle>
            <a:lvl1pPr>
              <a:defRPr sz="1600"/>
            </a:lvl1pPr>
            <a:lvl2pPr>
              <a:defRPr sz="1600"/>
            </a:lvl2pPr>
            <a:lvl3pPr>
              <a:defRPr sz="1600"/>
            </a:lvl3pPr>
            <a:lvl4pPr>
              <a:defRPr sz="1600"/>
            </a:lvl4pPr>
            <a:lvl5pPr>
              <a:defRPr sz="160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 y="-9525"/>
            <a:ext cx="9162288" cy="5162550"/>
          </a:xfrm>
          <a:prstGeom prst="rect">
            <a:avLst/>
          </a:prstGeom>
        </p:spPr>
      </p:pic>
      <p:sp>
        <p:nvSpPr>
          <p:cNvPr id="2" name="Title 1"/>
          <p:cNvSpPr>
            <a:spLocks noGrp="1"/>
          </p:cNvSpPr>
          <p:nvPr>
            <p:ph type="title" hasCustomPrompt="1"/>
          </p:nvPr>
        </p:nvSpPr>
        <p:spPr bwMode="white">
          <a:xfrm>
            <a:off x="381000" y="114300"/>
            <a:ext cx="8375904" cy="857250"/>
          </a:xfrm>
        </p:spPr>
        <p:txBody>
          <a:bodyPr/>
          <a:lstStyle>
            <a:lvl1pPr>
              <a:defRPr>
                <a:solidFill>
                  <a:schemeClr val="bg1"/>
                </a:solidFill>
              </a:defRPr>
            </a:lvl1pPr>
          </a:lstStyle>
          <a:p>
            <a: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dirty="0"/>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dirty="0"/>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dirty="0"/>
          </a:p>
        </p:txBody>
      </p:sp>
      <p:sp>
        <p:nvSpPr>
          <p:cNvPr id="7" name="Text Placeholder 6"/>
          <p:cNvSpPr>
            <a:spLocks noGrp="1"/>
          </p:cNvSpPr>
          <p:nvPr>
            <p:ph type="body" sz="quarter" idx="13" hasCustomPrompt="1"/>
          </p:nvPr>
        </p:nvSpPr>
        <p:spPr bwMode="white">
          <a:xfrm>
            <a:off x="381000" y="1142107"/>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bwMode="white">
          <a:xfrm>
            <a:off x="813762" y="1142107"/>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6" name="Text Placeholder 6"/>
          <p:cNvSpPr>
            <a:spLocks noGrp="1"/>
          </p:cNvSpPr>
          <p:nvPr>
            <p:ph type="body" sz="quarter" idx="15" hasCustomPrompt="1"/>
          </p:nvPr>
        </p:nvSpPr>
        <p:spPr bwMode="white">
          <a:xfrm>
            <a:off x="381000" y="1431479"/>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bwMode="white">
          <a:xfrm>
            <a:off x="813762" y="1431479"/>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bwMode="white">
          <a:xfrm>
            <a:off x="381000" y="1721358"/>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bwMode="white">
          <a:xfrm>
            <a:off x="813762" y="1721358"/>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bwMode="white">
          <a:xfrm>
            <a:off x="381000" y="2009394"/>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bwMode="white">
          <a:xfrm>
            <a:off x="813762" y="2009394"/>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bwMode="white">
          <a:xfrm>
            <a:off x="381000" y="2297430"/>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bwMode="white">
          <a:xfrm>
            <a:off x="813762" y="2297430"/>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8" name="Text Placeholder 6"/>
          <p:cNvSpPr>
            <a:spLocks noGrp="1"/>
          </p:cNvSpPr>
          <p:nvPr>
            <p:ph type="body" sz="quarter" idx="23" hasCustomPrompt="1"/>
          </p:nvPr>
        </p:nvSpPr>
        <p:spPr bwMode="white">
          <a:xfrm>
            <a:off x="4648200" y="1142107"/>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9" name="Text Placeholder 6"/>
          <p:cNvSpPr>
            <a:spLocks noGrp="1"/>
          </p:cNvSpPr>
          <p:nvPr>
            <p:ph type="body" sz="quarter" idx="24" hasCustomPrompt="1"/>
          </p:nvPr>
        </p:nvSpPr>
        <p:spPr bwMode="white">
          <a:xfrm>
            <a:off x="5080962" y="1142107"/>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0" name="Text Placeholder 6"/>
          <p:cNvSpPr>
            <a:spLocks noGrp="1"/>
          </p:cNvSpPr>
          <p:nvPr>
            <p:ph type="body" sz="quarter" idx="25" hasCustomPrompt="1"/>
          </p:nvPr>
        </p:nvSpPr>
        <p:spPr bwMode="white">
          <a:xfrm>
            <a:off x="4648200" y="1431479"/>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1" name="Text Placeholder 6"/>
          <p:cNvSpPr>
            <a:spLocks noGrp="1"/>
          </p:cNvSpPr>
          <p:nvPr>
            <p:ph type="body" sz="quarter" idx="26" hasCustomPrompt="1"/>
          </p:nvPr>
        </p:nvSpPr>
        <p:spPr bwMode="white">
          <a:xfrm>
            <a:off x="5080962" y="1431479"/>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2" name="Text Placeholder 6"/>
          <p:cNvSpPr>
            <a:spLocks noGrp="1"/>
          </p:cNvSpPr>
          <p:nvPr>
            <p:ph type="body" sz="quarter" idx="27" hasCustomPrompt="1"/>
          </p:nvPr>
        </p:nvSpPr>
        <p:spPr bwMode="white">
          <a:xfrm>
            <a:off x="4648200" y="1721358"/>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3" name="Text Placeholder 6"/>
          <p:cNvSpPr>
            <a:spLocks noGrp="1"/>
          </p:cNvSpPr>
          <p:nvPr>
            <p:ph type="body" sz="quarter" idx="28" hasCustomPrompt="1"/>
          </p:nvPr>
        </p:nvSpPr>
        <p:spPr bwMode="white">
          <a:xfrm>
            <a:off x="5080962" y="1721358"/>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4" name="Text Placeholder 6"/>
          <p:cNvSpPr>
            <a:spLocks noGrp="1"/>
          </p:cNvSpPr>
          <p:nvPr>
            <p:ph type="body" sz="quarter" idx="29" hasCustomPrompt="1"/>
          </p:nvPr>
        </p:nvSpPr>
        <p:spPr bwMode="white">
          <a:xfrm>
            <a:off x="4648200" y="2009394"/>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5" name="Text Placeholder 6"/>
          <p:cNvSpPr>
            <a:spLocks noGrp="1"/>
          </p:cNvSpPr>
          <p:nvPr>
            <p:ph type="body" sz="quarter" idx="30" hasCustomPrompt="1"/>
          </p:nvPr>
        </p:nvSpPr>
        <p:spPr bwMode="white">
          <a:xfrm>
            <a:off x="5080962" y="2009394"/>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6" name="Text Placeholder 6"/>
          <p:cNvSpPr>
            <a:spLocks noGrp="1"/>
          </p:cNvSpPr>
          <p:nvPr>
            <p:ph type="body" sz="quarter" idx="31" hasCustomPrompt="1"/>
          </p:nvPr>
        </p:nvSpPr>
        <p:spPr bwMode="white">
          <a:xfrm>
            <a:off x="4648200" y="2297430"/>
            <a:ext cx="438912" cy="20574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7" name="Text Placeholder 6"/>
          <p:cNvSpPr>
            <a:spLocks noGrp="1"/>
          </p:cNvSpPr>
          <p:nvPr>
            <p:ph type="body" sz="quarter" idx="32" hasCustomPrompt="1"/>
          </p:nvPr>
        </p:nvSpPr>
        <p:spPr bwMode="white">
          <a:xfrm>
            <a:off x="5080962" y="2297430"/>
            <a:ext cx="3682038" cy="20574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pic>
        <p:nvPicPr>
          <p:cNvPr id="29" name="logo"/>
          <p:cNvPicPr>
            <a:picLocks/>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 y="-9144"/>
            <a:ext cx="9162288" cy="5161788"/>
          </a:xfrm>
          <a:prstGeom prst="rect">
            <a:avLst/>
          </a:prstGeom>
        </p:spPr>
      </p:pic>
      <p:sp>
        <p:nvSpPr>
          <p:cNvPr id="2" name="Title 1"/>
          <p:cNvSpPr>
            <a:spLocks noGrp="1"/>
          </p:cNvSpPr>
          <p:nvPr>
            <p:ph type="title" hasCustomPrompt="1"/>
          </p:nvPr>
        </p:nvSpPr>
        <p:spPr bwMode="white">
          <a:xfrm>
            <a:off x="381000" y="114300"/>
            <a:ext cx="8375904" cy="857250"/>
          </a:xfrm>
        </p:spPr>
        <p:txBody>
          <a:bodyPr/>
          <a:lstStyle>
            <a:lvl1pPr>
              <a:defRPr>
                <a:solidFill>
                  <a:schemeClr val="tx1"/>
                </a:solidFill>
              </a:defRPr>
            </a:lvl1pPr>
          </a:lstStyle>
          <a:p>
            <a:r>
              <a:rPr dirty="0"/>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dirty="0"/>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dirty="0"/>
          </a:p>
        </p:txBody>
      </p:sp>
      <p:sp>
        <p:nvSpPr>
          <p:cNvPr id="7" name="Text Placeholder 6"/>
          <p:cNvSpPr>
            <a:spLocks noGrp="1"/>
          </p:cNvSpPr>
          <p:nvPr>
            <p:ph type="body" sz="quarter" idx="13" hasCustomPrompt="1"/>
          </p:nvPr>
        </p:nvSpPr>
        <p:spPr bwMode="white">
          <a:xfrm>
            <a:off x="3810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8" name="Text Placeholder 6"/>
          <p:cNvSpPr>
            <a:spLocks noGrp="1"/>
          </p:cNvSpPr>
          <p:nvPr>
            <p:ph type="body" sz="quarter" idx="14" hasCustomPrompt="1"/>
          </p:nvPr>
        </p:nvSpPr>
        <p:spPr bwMode="white">
          <a:xfrm>
            <a:off x="813762" y="1142107"/>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6" name="Text Placeholder 6"/>
          <p:cNvSpPr>
            <a:spLocks noGrp="1"/>
          </p:cNvSpPr>
          <p:nvPr>
            <p:ph type="body" sz="quarter" idx="15" hasCustomPrompt="1"/>
          </p:nvPr>
        </p:nvSpPr>
        <p:spPr bwMode="white">
          <a:xfrm>
            <a:off x="3810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7" name="Text Placeholder 6"/>
          <p:cNvSpPr>
            <a:spLocks noGrp="1"/>
          </p:cNvSpPr>
          <p:nvPr>
            <p:ph type="body" sz="quarter" idx="16" hasCustomPrompt="1"/>
          </p:nvPr>
        </p:nvSpPr>
        <p:spPr bwMode="white">
          <a:xfrm>
            <a:off x="813762" y="1431479"/>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18" name="Text Placeholder 6"/>
          <p:cNvSpPr>
            <a:spLocks noGrp="1"/>
          </p:cNvSpPr>
          <p:nvPr>
            <p:ph type="body" sz="quarter" idx="17" hasCustomPrompt="1"/>
          </p:nvPr>
        </p:nvSpPr>
        <p:spPr bwMode="white">
          <a:xfrm>
            <a:off x="3810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19" name="Text Placeholder 6"/>
          <p:cNvSpPr>
            <a:spLocks noGrp="1"/>
          </p:cNvSpPr>
          <p:nvPr>
            <p:ph type="body" sz="quarter" idx="18" hasCustomPrompt="1"/>
          </p:nvPr>
        </p:nvSpPr>
        <p:spPr bwMode="white">
          <a:xfrm>
            <a:off x="813762" y="1721358"/>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0" name="Text Placeholder 6"/>
          <p:cNvSpPr>
            <a:spLocks noGrp="1"/>
          </p:cNvSpPr>
          <p:nvPr>
            <p:ph type="body" sz="quarter" idx="19" hasCustomPrompt="1"/>
          </p:nvPr>
        </p:nvSpPr>
        <p:spPr bwMode="white">
          <a:xfrm>
            <a:off x="3810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1" name="Text Placeholder 6"/>
          <p:cNvSpPr>
            <a:spLocks noGrp="1"/>
          </p:cNvSpPr>
          <p:nvPr>
            <p:ph type="body" sz="quarter" idx="20" hasCustomPrompt="1"/>
          </p:nvPr>
        </p:nvSpPr>
        <p:spPr bwMode="white">
          <a:xfrm>
            <a:off x="813762" y="2009394"/>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2" name="Text Placeholder 6"/>
          <p:cNvSpPr>
            <a:spLocks noGrp="1"/>
          </p:cNvSpPr>
          <p:nvPr>
            <p:ph type="body" sz="quarter" idx="21" hasCustomPrompt="1"/>
          </p:nvPr>
        </p:nvSpPr>
        <p:spPr bwMode="white">
          <a:xfrm>
            <a:off x="3810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23" name="Text Placeholder 6"/>
          <p:cNvSpPr>
            <a:spLocks noGrp="1"/>
          </p:cNvSpPr>
          <p:nvPr>
            <p:ph type="body" sz="quarter" idx="22" hasCustomPrompt="1"/>
          </p:nvPr>
        </p:nvSpPr>
        <p:spPr bwMode="white">
          <a:xfrm>
            <a:off x="813762" y="2297430"/>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29" name="Text Placeholder 6"/>
          <p:cNvSpPr>
            <a:spLocks noGrp="1"/>
          </p:cNvSpPr>
          <p:nvPr>
            <p:ph type="body" sz="quarter" idx="33" hasCustomPrompt="1"/>
          </p:nvPr>
        </p:nvSpPr>
        <p:spPr bwMode="white">
          <a:xfrm>
            <a:off x="381000" y="2585466"/>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0" name="Text Placeholder 6"/>
          <p:cNvSpPr>
            <a:spLocks noGrp="1"/>
          </p:cNvSpPr>
          <p:nvPr>
            <p:ph type="body" sz="quarter" idx="34" hasCustomPrompt="1"/>
          </p:nvPr>
        </p:nvSpPr>
        <p:spPr bwMode="white">
          <a:xfrm>
            <a:off x="813762" y="2585466"/>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8" name="Text Placeholder 6"/>
          <p:cNvSpPr>
            <a:spLocks noGrp="1"/>
          </p:cNvSpPr>
          <p:nvPr>
            <p:ph type="body" sz="quarter" idx="23" hasCustomPrompt="1"/>
          </p:nvPr>
        </p:nvSpPr>
        <p:spPr bwMode="white">
          <a:xfrm>
            <a:off x="4648200" y="1142107"/>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9" name="Text Placeholder 6"/>
          <p:cNvSpPr>
            <a:spLocks noGrp="1"/>
          </p:cNvSpPr>
          <p:nvPr>
            <p:ph type="body" sz="quarter" idx="24" hasCustomPrompt="1"/>
          </p:nvPr>
        </p:nvSpPr>
        <p:spPr bwMode="white">
          <a:xfrm>
            <a:off x="5080962" y="1142107"/>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0" name="Text Placeholder 6"/>
          <p:cNvSpPr>
            <a:spLocks noGrp="1"/>
          </p:cNvSpPr>
          <p:nvPr>
            <p:ph type="body" sz="quarter" idx="25" hasCustomPrompt="1"/>
          </p:nvPr>
        </p:nvSpPr>
        <p:spPr bwMode="white">
          <a:xfrm>
            <a:off x="4648200" y="1431479"/>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1" name="Text Placeholder 6"/>
          <p:cNvSpPr>
            <a:spLocks noGrp="1"/>
          </p:cNvSpPr>
          <p:nvPr>
            <p:ph type="body" sz="quarter" idx="26" hasCustomPrompt="1"/>
          </p:nvPr>
        </p:nvSpPr>
        <p:spPr bwMode="white">
          <a:xfrm>
            <a:off x="5080962" y="1431479"/>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2" name="Text Placeholder 6"/>
          <p:cNvSpPr>
            <a:spLocks noGrp="1"/>
          </p:cNvSpPr>
          <p:nvPr>
            <p:ph type="body" sz="quarter" idx="27" hasCustomPrompt="1"/>
          </p:nvPr>
        </p:nvSpPr>
        <p:spPr bwMode="white">
          <a:xfrm>
            <a:off x="4648200" y="1721358"/>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3" name="Text Placeholder 6"/>
          <p:cNvSpPr>
            <a:spLocks noGrp="1"/>
          </p:cNvSpPr>
          <p:nvPr>
            <p:ph type="body" sz="quarter" idx="28" hasCustomPrompt="1"/>
          </p:nvPr>
        </p:nvSpPr>
        <p:spPr bwMode="white">
          <a:xfrm>
            <a:off x="5080962" y="1721358"/>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4" name="Text Placeholder 6"/>
          <p:cNvSpPr>
            <a:spLocks noGrp="1"/>
          </p:cNvSpPr>
          <p:nvPr>
            <p:ph type="body" sz="quarter" idx="29" hasCustomPrompt="1"/>
          </p:nvPr>
        </p:nvSpPr>
        <p:spPr bwMode="white">
          <a:xfrm>
            <a:off x="4648200" y="2009394"/>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5" name="Text Placeholder 6"/>
          <p:cNvSpPr>
            <a:spLocks noGrp="1"/>
          </p:cNvSpPr>
          <p:nvPr>
            <p:ph type="body" sz="quarter" idx="30" hasCustomPrompt="1"/>
          </p:nvPr>
        </p:nvSpPr>
        <p:spPr bwMode="white">
          <a:xfrm>
            <a:off x="5080962" y="2009394"/>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46" name="Text Placeholder 6"/>
          <p:cNvSpPr>
            <a:spLocks noGrp="1"/>
          </p:cNvSpPr>
          <p:nvPr>
            <p:ph type="body" sz="quarter" idx="31" hasCustomPrompt="1"/>
          </p:nvPr>
        </p:nvSpPr>
        <p:spPr bwMode="white">
          <a:xfrm>
            <a:off x="4648200" y="2297430"/>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47" name="Text Placeholder 6"/>
          <p:cNvSpPr>
            <a:spLocks noGrp="1"/>
          </p:cNvSpPr>
          <p:nvPr>
            <p:ph type="body" sz="quarter" idx="32" hasCustomPrompt="1"/>
          </p:nvPr>
        </p:nvSpPr>
        <p:spPr bwMode="white">
          <a:xfrm>
            <a:off x="5080962" y="2297430"/>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sp>
        <p:nvSpPr>
          <p:cNvPr id="31" name="Text Placeholder 6"/>
          <p:cNvSpPr>
            <a:spLocks noGrp="1"/>
          </p:cNvSpPr>
          <p:nvPr>
            <p:ph type="body" sz="quarter" idx="35" hasCustomPrompt="1"/>
          </p:nvPr>
        </p:nvSpPr>
        <p:spPr bwMode="white">
          <a:xfrm>
            <a:off x="4648200" y="2585466"/>
            <a:ext cx="438912" cy="20574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a:t>
            </a:r>
          </a:p>
        </p:txBody>
      </p:sp>
      <p:sp>
        <p:nvSpPr>
          <p:cNvPr id="32" name="Text Placeholder 6"/>
          <p:cNvSpPr>
            <a:spLocks noGrp="1"/>
          </p:cNvSpPr>
          <p:nvPr>
            <p:ph type="body" sz="quarter" idx="36" hasCustomPrompt="1"/>
          </p:nvPr>
        </p:nvSpPr>
        <p:spPr bwMode="white">
          <a:xfrm>
            <a:off x="5080962" y="2585466"/>
            <a:ext cx="3682038" cy="20574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t>TOC item</a:t>
            </a:r>
          </a:p>
        </p:txBody>
      </p:sp>
      <p:pic>
        <p:nvPicPr>
          <p:cNvPr id="33" name="logo"/>
          <p:cNvPicPr>
            <a:picLocks/>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14300"/>
            <a:ext cx="8375904" cy="857250"/>
          </a:xfrm>
        </p:spPr>
        <p:txBody>
          <a:bodyPr>
            <a:normAutofit/>
          </a:bodyPr>
          <a:lstStyle>
            <a:lvl1pPr>
              <a:defRPr sz="2400">
                <a:solidFill>
                  <a:schemeClr val="bg1"/>
                </a:solidFill>
              </a:defRPr>
            </a:lvl1pPr>
          </a:lstStyle>
          <a:p>
            <a:r>
              <a:rPr dirty="0"/>
              <a:t>Click to add title: Table of Contents, Agenda, etc</a:t>
            </a:r>
          </a:p>
        </p:txBody>
      </p:sp>
      <p:sp>
        <p:nvSpPr>
          <p:cNvPr id="3" name="Date Placeholder 2"/>
          <p:cNvSpPr>
            <a:spLocks noGrp="1"/>
          </p:cNvSpPr>
          <p:nvPr>
            <p:ph type="dt" sz="half" idx="10"/>
          </p:nvPr>
        </p:nvSpPr>
        <p:spPr bwMode="black"/>
        <p:txBody>
          <a:bodyPr/>
          <a:lstStyle/>
          <a:p>
            <a:endParaRPr dirty="0"/>
          </a:p>
        </p:txBody>
      </p:sp>
      <p:sp>
        <p:nvSpPr>
          <p:cNvPr id="4" name="Footer Placeholder 3"/>
          <p:cNvSpPr>
            <a:spLocks noGrp="1"/>
          </p:cNvSpPr>
          <p:nvPr>
            <p:ph type="ftr" sz="quarter" idx="11"/>
          </p:nvPr>
        </p:nvSpPr>
        <p:spPr bwMode="black"/>
        <p:txBody>
          <a:bodyPr/>
          <a:lstStyle/>
          <a:p>
            <a:endParaRPr dirty="0"/>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dirty="0"/>
          </a:p>
        </p:txBody>
      </p:sp>
      <p:sp>
        <p:nvSpPr>
          <p:cNvPr id="7" name="Text Placeholder 6"/>
          <p:cNvSpPr>
            <a:spLocks noGrp="1"/>
          </p:cNvSpPr>
          <p:nvPr>
            <p:ph type="body" sz="quarter" idx="13" hasCustomPrompt="1"/>
          </p:nvPr>
        </p:nvSpPr>
        <p:spPr>
          <a:xfrm>
            <a:off x="381000" y="1142107"/>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8" name="Text Placeholder 6"/>
          <p:cNvSpPr>
            <a:spLocks noGrp="1"/>
          </p:cNvSpPr>
          <p:nvPr>
            <p:ph type="body" sz="quarter" idx="14" hasCustomPrompt="1"/>
          </p:nvPr>
        </p:nvSpPr>
        <p:spPr>
          <a:xfrm>
            <a:off x="813762" y="1142107"/>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16" name="Text Placeholder 6"/>
          <p:cNvSpPr>
            <a:spLocks noGrp="1"/>
          </p:cNvSpPr>
          <p:nvPr>
            <p:ph type="body" sz="quarter" idx="15" hasCustomPrompt="1"/>
          </p:nvPr>
        </p:nvSpPr>
        <p:spPr>
          <a:xfrm>
            <a:off x="381000" y="1431479"/>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17" name="Text Placeholder 6"/>
          <p:cNvSpPr>
            <a:spLocks noGrp="1"/>
          </p:cNvSpPr>
          <p:nvPr>
            <p:ph type="body" sz="quarter" idx="16" hasCustomPrompt="1"/>
          </p:nvPr>
        </p:nvSpPr>
        <p:spPr>
          <a:xfrm>
            <a:off x="813762" y="1431479"/>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18" name="Text Placeholder 6"/>
          <p:cNvSpPr>
            <a:spLocks noGrp="1"/>
          </p:cNvSpPr>
          <p:nvPr>
            <p:ph type="body" sz="quarter" idx="17" hasCustomPrompt="1"/>
          </p:nvPr>
        </p:nvSpPr>
        <p:spPr>
          <a:xfrm>
            <a:off x="381000" y="1721358"/>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19" name="Text Placeholder 6"/>
          <p:cNvSpPr>
            <a:spLocks noGrp="1"/>
          </p:cNvSpPr>
          <p:nvPr>
            <p:ph type="body" sz="quarter" idx="18" hasCustomPrompt="1"/>
          </p:nvPr>
        </p:nvSpPr>
        <p:spPr>
          <a:xfrm>
            <a:off x="813762" y="1721358"/>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20" name="Text Placeholder 6"/>
          <p:cNvSpPr>
            <a:spLocks noGrp="1"/>
          </p:cNvSpPr>
          <p:nvPr>
            <p:ph type="body" sz="quarter" idx="19" hasCustomPrompt="1"/>
          </p:nvPr>
        </p:nvSpPr>
        <p:spPr>
          <a:xfrm>
            <a:off x="381000" y="2009394"/>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21" name="Text Placeholder 6"/>
          <p:cNvSpPr>
            <a:spLocks noGrp="1"/>
          </p:cNvSpPr>
          <p:nvPr>
            <p:ph type="body" sz="quarter" idx="20" hasCustomPrompt="1"/>
          </p:nvPr>
        </p:nvSpPr>
        <p:spPr>
          <a:xfrm>
            <a:off x="813762" y="2009394"/>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22" name="Text Placeholder 6"/>
          <p:cNvSpPr>
            <a:spLocks noGrp="1"/>
          </p:cNvSpPr>
          <p:nvPr>
            <p:ph type="body" sz="quarter" idx="21" hasCustomPrompt="1"/>
          </p:nvPr>
        </p:nvSpPr>
        <p:spPr>
          <a:xfrm>
            <a:off x="381000" y="2297430"/>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23" name="Text Placeholder 6"/>
          <p:cNvSpPr>
            <a:spLocks noGrp="1"/>
          </p:cNvSpPr>
          <p:nvPr>
            <p:ph type="body" sz="quarter" idx="22" hasCustomPrompt="1"/>
          </p:nvPr>
        </p:nvSpPr>
        <p:spPr>
          <a:xfrm>
            <a:off x="813762" y="2297430"/>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24" name="Text Placeholder 6"/>
          <p:cNvSpPr>
            <a:spLocks noGrp="1"/>
          </p:cNvSpPr>
          <p:nvPr>
            <p:ph type="body" sz="quarter" idx="23" hasCustomPrompt="1"/>
          </p:nvPr>
        </p:nvSpPr>
        <p:spPr>
          <a:xfrm>
            <a:off x="381000" y="2585466"/>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25" name="Text Placeholder 6"/>
          <p:cNvSpPr>
            <a:spLocks noGrp="1"/>
          </p:cNvSpPr>
          <p:nvPr>
            <p:ph type="body" sz="quarter" idx="24" hasCustomPrompt="1"/>
          </p:nvPr>
        </p:nvSpPr>
        <p:spPr>
          <a:xfrm>
            <a:off x="813762" y="2585466"/>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26" name="Text Placeholder 6"/>
          <p:cNvSpPr>
            <a:spLocks noGrp="1"/>
          </p:cNvSpPr>
          <p:nvPr>
            <p:ph type="body" sz="quarter" idx="25" hasCustomPrompt="1"/>
          </p:nvPr>
        </p:nvSpPr>
        <p:spPr>
          <a:xfrm>
            <a:off x="381000" y="2873502"/>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27" name="Text Placeholder 6"/>
          <p:cNvSpPr>
            <a:spLocks noGrp="1"/>
          </p:cNvSpPr>
          <p:nvPr>
            <p:ph type="body" sz="quarter" idx="26" hasCustomPrompt="1"/>
          </p:nvPr>
        </p:nvSpPr>
        <p:spPr>
          <a:xfrm>
            <a:off x="813762" y="2873502"/>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28" name="Text Placeholder 6"/>
          <p:cNvSpPr>
            <a:spLocks noGrp="1"/>
          </p:cNvSpPr>
          <p:nvPr>
            <p:ph type="body" sz="quarter" idx="27" hasCustomPrompt="1"/>
          </p:nvPr>
        </p:nvSpPr>
        <p:spPr>
          <a:xfrm>
            <a:off x="381000" y="3161538"/>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29" name="Text Placeholder 6"/>
          <p:cNvSpPr>
            <a:spLocks noGrp="1"/>
          </p:cNvSpPr>
          <p:nvPr>
            <p:ph type="body" sz="quarter" idx="28" hasCustomPrompt="1"/>
          </p:nvPr>
        </p:nvSpPr>
        <p:spPr>
          <a:xfrm>
            <a:off x="813762" y="3161538"/>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30" name="Text Placeholder 6"/>
          <p:cNvSpPr>
            <a:spLocks noGrp="1"/>
          </p:cNvSpPr>
          <p:nvPr>
            <p:ph type="body" sz="quarter" idx="29" hasCustomPrompt="1"/>
          </p:nvPr>
        </p:nvSpPr>
        <p:spPr>
          <a:xfrm>
            <a:off x="381000" y="3449574"/>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31" name="Text Placeholder 6"/>
          <p:cNvSpPr>
            <a:spLocks noGrp="1"/>
          </p:cNvSpPr>
          <p:nvPr>
            <p:ph type="body" sz="quarter" idx="30" hasCustomPrompt="1"/>
          </p:nvPr>
        </p:nvSpPr>
        <p:spPr>
          <a:xfrm>
            <a:off x="813762" y="3449574"/>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sp>
        <p:nvSpPr>
          <p:cNvPr id="32" name="Text Placeholder 6"/>
          <p:cNvSpPr>
            <a:spLocks noGrp="1"/>
          </p:cNvSpPr>
          <p:nvPr>
            <p:ph type="body" sz="quarter" idx="31" hasCustomPrompt="1"/>
          </p:nvPr>
        </p:nvSpPr>
        <p:spPr>
          <a:xfrm>
            <a:off x="381000" y="3737610"/>
            <a:ext cx="438912" cy="205740"/>
          </a:xfrm>
        </p:spPr>
        <p:txBody>
          <a:bodyPr tIns="0" bIns="0" anchor="ctr">
            <a:noAutofit/>
          </a:bodyPr>
          <a:lstStyle>
            <a:lvl1pPr marL="0" indent="0" algn="r">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a:t>
            </a:r>
          </a:p>
        </p:txBody>
      </p:sp>
      <p:sp>
        <p:nvSpPr>
          <p:cNvPr id="33" name="Text Placeholder 6"/>
          <p:cNvSpPr>
            <a:spLocks noGrp="1"/>
          </p:cNvSpPr>
          <p:nvPr>
            <p:ph type="body" sz="quarter" idx="32" hasCustomPrompt="1"/>
          </p:nvPr>
        </p:nvSpPr>
        <p:spPr>
          <a:xfrm>
            <a:off x="813762" y="3737610"/>
            <a:ext cx="7620000" cy="205740"/>
          </a:xfrm>
        </p:spPr>
        <p:txBody>
          <a:bodyPr tIns="0" bIns="0" anchor="ctr">
            <a:noAutofit/>
          </a:bodyPr>
          <a:lstStyle>
            <a:lvl1pPr marL="0" indent="0">
              <a:spcBef>
                <a:spcPts val="0"/>
              </a:spcBef>
              <a:buNone/>
              <a:defRPr sz="16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dirty="0"/>
              <a:t>TOC item</a:t>
            </a:r>
          </a:p>
        </p:txBody>
      </p:sp>
      <p:pic>
        <p:nvPicPr>
          <p:cNvPr id="36"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5588"/>
            <a:ext cx="1066800" cy="230762"/>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128569"/>
            <a:ext cx="6969368" cy="1014682"/>
          </a:xfrm>
        </p:spPr>
        <p:txBody>
          <a:bodyPr anchor="t">
            <a:norm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bwMode="black"/>
        <p:txBody>
          <a:bodyPr/>
          <a:lstStyle/>
          <a:p>
            <a:endParaRPr dirty="0"/>
          </a:p>
        </p:txBody>
      </p:sp>
      <p:sp>
        <p:nvSpPr>
          <p:cNvPr id="5" name="Footer Placeholder 4"/>
          <p:cNvSpPr>
            <a:spLocks noGrp="1"/>
          </p:cNvSpPr>
          <p:nvPr>
            <p:ph type="ftr" sz="quarter" idx="11"/>
          </p:nvPr>
        </p:nvSpPr>
        <p:spPr bwMode="black"/>
        <p:txBody>
          <a:bodyPr/>
          <a:lstStyle/>
          <a:p>
            <a:endParaRPr dirty="0"/>
          </a:p>
        </p:txBody>
      </p:sp>
      <p:sp>
        <p:nvSpPr>
          <p:cNvPr id="6" name="Slide Number Placeholder 5"/>
          <p:cNvSpPr>
            <a:spLocks noGrp="1"/>
          </p:cNvSpPr>
          <p:nvPr>
            <p:ph type="sldNum" sz="quarter" idx="12"/>
          </p:nvPr>
        </p:nvSpPr>
        <p:spPr bwMode="black"/>
        <p:txBody>
          <a:bodyPr/>
          <a:lstStyle/>
          <a:p>
            <a:fld id="{4E4A4924-7CC3-4BF6-9C5C-A8E770D15754}" type="slidenum">
              <a:rPr/>
              <a:t>‹#›</a:t>
            </a:fld>
            <a:endParaRPr dirty="0"/>
          </a:p>
        </p:txBody>
      </p:sp>
      <p:sp>
        <p:nvSpPr>
          <p:cNvPr id="2" name="Title 1"/>
          <p:cNvSpPr>
            <a:spLocks noGrp="1"/>
          </p:cNvSpPr>
          <p:nvPr>
            <p:ph type="title"/>
          </p:nvPr>
        </p:nvSpPr>
        <p:spPr>
          <a:xfrm>
            <a:off x="381005" y="685800"/>
            <a:ext cx="6969369" cy="1143000"/>
          </a:xfrm>
        </p:spPr>
        <p:txBody>
          <a:bodyPr anchor="b">
            <a:normAutofit/>
          </a:bodyPr>
          <a:lstStyle>
            <a:lvl1pPr algn="l">
              <a:defRPr sz="2400" b="1" cap="all" baseline="0">
                <a:solidFill>
                  <a:schemeClr val="bg1"/>
                </a:solidFill>
              </a:defRPr>
            </a:lvl1pPr>
          </a:lstStyle>
          <a:p>
            <a:r>
              <a:rPr lang="en-US"/>
              <a:t>Click to edit Master title style</a:t>
            </a:r>
            <a:endParaRPr dirty="0"/>
          </a:p>
        </p:txBody>
      </p:sp>
      <p:pic>
        <p:nvPicPr>
          <p:cNvPr id="8" name="logo"/>
          <p:cNvPicPr>
            <a:picLocks/>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dirty="0"/>
          </a:p>
        </p:txBody>
      </p:sp>
      <p:sp>
        <p:nvSpPr>
          <p:cNvPr id="3" name="Content Placeholder 2"/>
          <p:cNvSpPr>
            <a:spLocks noGrp="1"/>
          </p:cNvSpPr>
          <p:nvPr>
            <p:ph sz="half" idx="1"/>
          </p:nvPr>
        </p:nvSpPr>
        <p:spPr>
          <a:xfrm>
            <a:off x="381000" y="1085859"/>
            <a:ext cx="4191000" cy="3543299"/>
          </a:xfrm>
        </p:spPr>
        <p:txBody>
          <a:bodyPr rIns="182880">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572000" y="1085850"/>
            <a:ext cx="4191000" cy="3543300"/>
          </a:xfrm>
        </p:spPr>
        <p:txBody>
          <a:bodyPr rIns="182880">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dirty="0"/>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4E4A4924-7CC3-4BF6-9C5C-A8E770D15754}" type="slidenum">
              <a:rPr/>
              <a:t>‹#›</a:t>
            </a:fld>
            <a:endParaRPr dirty="0"/>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4E4A4924-7CC3-4BF6-9C5C-A8E770D15754}" type="slidenum">
              <a:rPr/>
              <a:t>‹#›</a:t>
            </a:fld>
            <a:endParaRPr dirty="0"/>
          </a:p>
        </p:txBody>
      </p:sp>
      <p:sp>
        <p:nvSpPr>
          <p:cNvPr id="9" name="Media Placeholder 8"/>
          <p:cNvSpPr>
            <a:spLocks noGrp="1"/>
          </p:cNvSpPr>
          <p:nvPr>
            <p:ph type="media" sz="quarter" idx="13" hasCustomPrompt="1"/>
          </p:nvPr>
        </p:nvSpPr>
        <p:spPr>
          <a:xfrm>
            <a:off x="379476" y="116586"/>
            <a:ext cx="8385048" cy="3483864"/>
          </a:xfrm>
          <a:solidFill>
            <a:schemeClr val="bg1">
              <a:lumMod val="95000"/>
            </a:schemeClr>
          </a:solidFill>
        </p:spPr>
        <p:txBody>
          <a:bodyPr lIns="91440" tIns="457200" anchor="t" anchorCtr="0"/>
          <a:lstStyle>
            <a:lvl1pPr marL="9144" indent="0" algn="ctr">
              <a:buNone/>
              <a:defRPr baseline="0"/>
            </a:lvl1pPr>
          </a:lstStyle>
          <a:p>
            <a:r>
              <a:rPr dirty="0"/>
              <a:t>Click icon to insert video</a:t>
            </a:r>
          </a:p>
        </p:txBody>
      </p:sp>
      <p:sp>
        <p:nvSpPr>
          <p:cNvPr id="11" name="Text Placeholder 10"/>
          <p:cNvSpPr>
            <a:spLocks noGrp="1"/>
          </p:cNvSpPr>
          <p:nvPr>
            <p:ph type="body" sz="quarter" idx="14"/>
          </p:nvPr>
        </p:nvSpPr>
        <p:spPr>
          <a:xfrm>
            <a:off x="379476" y="3771900"/>
            <a:ext cx="8385048" cy="914400"/>
          </a:xfrm>
        </p:spPr>
        <p:txBody>
          <a:bodyPr>
            <a:normAutofit/>
          </a:bodyPr>
          <a:lstStyle>
            <a:lvl1pPr marL="0" indent="0">
              <a:buNone/>
              <a:defRPr sz="1600"/>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4800600"/>
            <a:ext cx="9144000" cy="342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381000" y="114300"/>
            <a:ext cx="8375904" cy="85725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381000" y="1085859"/>
            <a:ext cx="8375904" cy="3543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bwMode="white">
          <a:xfrm>
            <a:off x="6934200" y="4825806"/>
            <a:ext cx="1351155" cy="273844"/>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
        <p:nvSpPr>
          <p:cNvPr id="5" name="Footer Placeholder 4"/>
          <p:cNvSpPr>
            <a:spLocks noGrp="1"/>
          </p:cNvSpPr>
          <p:nvPr>
            <p:ph type="ftr" sz="quarter" idx="3"/>
          </p:nvPr>
        </p:nvSpPr>
        <p:spPr bwMode="white">
          <a:xfrm>
            <a:off x="2471853" y="4826283"/>
            <a:ext cx="2895600" cy="273844"/>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
        <p:nvSpPr>
          <p:cNvPr id="6" name="Slide Number Placeholder 5"/>
          <p:cNvSpPr>
            <a:spLocks noGrp="1"/>
          </p:cNvSpPr>
          <p:nvPr>
            <p:ph type="sldNum" sz="quarter" idx="4"/>
          </p:nvPr>
        </p:nvSpPr>
        <p:spPr bwMode="white">
          <a:xfrm>
            <a:off x="8283864" y="4825806"/>
            <a:ext cx="783936" cy="273844"/>
          </a:xfrm>
          <a:prstGeom prst="rect">
            <a:avLst/>
          </a:prstGeom>
        </p:spPr>
        <p:txBody>
          <a:bodyPr vert="horz" lIns="91440" tIns="45720" rIns="91440" bIns="45720" rtlCol="0" anchor="ctr"/>
          <a:lstStyle>
            <a:lvl1pPr algn="r">
              <a:defRPr sz="1050">
                <a:solidFill>
                  <a:schemeClr val="bg1"/>
                </a:solidFill>
              </a:defRPr>
            </a:lvl1pPr>
          </a:lstStyle>
          <a:p>
            <a:fld id="{4E4A4924-7CC3-4BF6-9C5C-A8E770D15754}" type="slidenum">
              <a:rPr lang="en-US" smtClean="0"/>
              <a:pPr/>
              <a:t>‹#›</a:t>
            </a:fld>
            <a:endParaRPr lang="en-US" dirty="0"/>
          </a:p>
        </p:txBody>
      </p:sp>
      <p:pic>
        <p:nvPicPr>
          <p:cNvPr id="9" name="logo"/>
          <p:cNvPicPr>
            <a:picLocks/>
          </p:cNvPicPr>
          <p:nvPr/>
        </p:nvPicPr>
        <p:blipFill>
          <a:blip r:embed="rId14"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14300"/>
            <a:ext cx="8375904" cy="857250"/>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381000" y="1085859"/>
            <a:ext cx="8375904" cy="3543299"/>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6934200" y="4825806"/>
            <a:ext cx="1351155" cy="273844"/>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
        <p:nvSpPr>
          <p:cNvPr id="5" name="Footer Placeholder 4"/>
          <p:cNvSpPr>
            <a:spLocks noGrp="1"/>
          </p:cNvSpPr>
          <p:nvPr>
            <p:ph type="ftr" sz="quarter" idx="3"/>
          </p:nvPr>
        </p:nvSpPr>
        <p:spPr>
          <a:xfrm>
            <a:off x="2471853" y="4826283"/>
            <a:ext cx="2895600" cy="273844"/>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
        <p:nvSpPr>
          <p:cNvPr id="6" name="Slide Number Placeholder 5"/>
          <p:cNvSpPr>
            <a:spLocks noGrp="1"/>
          </p:cNvSpPr>
          <p:nvPr>
            <p:ph type="sldNum" sz="quarter" idx="4"/>
          </p:nvPr>
        </p:nvSpPr>
        <p:spPr>
          <a:xfrm>
            <a:off x="8283864" y="4825806"/>
            <a:ext cx="783936" cy="273844"/>
          </a:xfrm>
          <a:prstGeom prst="rect">
            <a:avLst/>
          </a:prstGeom>
        </p:spPr>
        <p:txBody>
          <a:bodyPr vert="horz" lIns="91440" tIns="45720" rIns="91440" bIns="45720" rtlCol="0" anchor="ctr"/>
          <a:lstStyle>
            <a:lvl1pPr algn="r">
              <a:defRPr sz="1050">
                <a:solidFill>
                  <a:schemeClr val="bg1"/>
                </a:solidFill>
              </a:defRPr>
            </a:lvl1pPr>
          </a:lstStyle>
          <a:p>
            <a:fld id="{4E4A4924-7CC3-4BF6-9C5C-A8E770D15754}" type="slidenum">
              <a:rPr lang="en-US" smtClean="0"/>
              <a:pPr/>
              <a:t>‹#›</a:t>
            </a:fld>
            <a:endParaRPr lang="en-US" dirty="0"/>
          </a:p>
        </p:txBody>
      </p:sp>
      <p:pic>
        <p:nvPicPr>
          <p:cNvPr id="8" name="logo"/>
          <p:cNvPicPr>
            <a:picLocks/>
          </p:cNvPicPr>
          <p:nvPr/>
        </p:nvPicPr>
        <p:blipFill>
          <a:blip r:embed="rId21" cstate="screen">
            <a:extLst>
              <a:ext uri="{28A0092B-C50C-407E-A947-70E740481C1C}">
                <a14:useLocalDpi xmlns:a14="http://schemas.microsoft.com/office/drawing/2010/main"/>
              </a:ext>
            </a:extLst>
          </a:blip>
          <a:stretch>
            <a:fillRect/>
          </a:stretch>
        </p:blipFill>
        <p:spPr bwMode="black">
          <a:xfrm>
            <a:off x="82296" y="4857750"/>
            <a:ext cx="1066800" cy="230762"/>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ft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Capital markets survey – </a:t>
            </a:r>
            <a:br>
              <a:rPr lang="en-US" dirty="0"/>
            </a:br>
            <a:r>
              <a:rPr lang="en-US" dirty="0"/>
              <a:t>Central and Eastern Europe</a:t>
            </a:r>
          </a:p>
        </p:txBody>
      </p:sp>
      <p:sp>
        <p:nvSpPr>
          <p:cNvPr id="3" name="Subtitle 2"/>
          <p:cNvSpPr>
            <a:spLocks noGrp="1"/>
          </p:cNvSpPr>
          <p:nvPr>
            <p:ph type="subTitle" idx="1"/>
          </p:nvPr>
        </p:nvSpPr>
        <p:spPr>
          <a:xfrm>
            <a:off x="381000" y="1338146"/>
            <a:ext cx="6705600" cy="2097699"/>
          </a:xfrm>
        </p:spPr>
        <p:txBody>
          <a:bodyPr>
            <a:normAutofit/>
          </a:bodyPr>
          <a:lstStyle/>
          <a:p>
            <a:r>
              <a:rPr lang="en-US" dirty="0"/>
              <a:t>MARCH 2018</a:t>
            </a:r>
          </a:p>
          <a:p>
            <a:endParaRPr lang="en-US" dirty="0"/>
          </a:p>
          <a:p>
            <a:endParaRPr lang="en-US" dirty="0"/>
          </a:p>
          <a:p>
            <a:endParaRPr lang="en-US" dirty="0"/>
          </a:p>
          <a:p>
            <a:endParaRPr lang="en-US" dirty="0"/>
          </a:p>
          <a:p>
            <a:endParaRPr lang="en-US" dirty="0"/>
          </a:p>
          <a:p>
            <a:endParaRPr lang="en-US" dirty="0"/>
          </a:p>
          <a:p>
            <a:r>
              <a:rPr lang="en-US" dirty="0"/>
              <a:t>Market Intelligence</a:t>
            </a:r>
          </a:p>
        </p:txBody>
      </p:sp>
    </p:spTree>
    <p:extLst>
      <p:ext uri="{BB962C8B-B14F-4D97-AF65-F5344CB8AC3E}">
        <p14:creationId xmlns:p14="http://schemas.microsoft.com/office/powerpoint/2010/main" val="89674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TRUST IN LOCAL FINANCIAL MARKET</a:t>
            </a:r>
          </a:p>
        </p:txBody>
      </p:sp>
      <p:sp>
        <p:nvSpPr>
          <p:cNvPr id="5" name="Slide Number Placeholder 4"/>
          <p:cNvSpPr>
            <a:spLocks noGrp="1"/>
          </p:cNvSpPr>
          <p:nvPr>
            <p:ph type="sldNum" sz="quarter" idx="12"/>
          </p:nvPr>
        </p:nvSpPr>
        <p:spPr/>
        <p:txBody>
          <a:bodyPr/>
          <a:lstStyle/>
          <a:p>
            <a:fld id="{4E4A4924-7CC3-4BF6-9C5C-A8E770D15754}" type="slidenum">
              <a:rPr lang="en-GB" smtClean="0"/>
              <a:t>10</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36512" y="4473089"/>
            <a:ext cx="6403823" cy="312122"/>
          </a:xfrm>
          <a:prstGeom prst="rect">
            <a:avLst/>
          </a:prstGeom>
          <a:noFill/>
        </p:spPr>
        <p:txBody>
          <a:bodyPr wrap="square" rtlCol="0">
            <a:noAutofit/>
          </a:bodyPr>
          <a:lstStyle/>
          <a:p>
            <a:r>
              <a:rPr lang="en-GB" sz="700" dirty="0"/>
              <a:t>Question: </a:t>
            </a:r>
            <a:r>
              <a:rPr lang="en-US" sz="700" dirty="0"/>
              <a:t>In light of recent cases of mis-selling of financial products in the CEE region, what level of trust do you have in your local financial market?</a:t>
            </a:r>
          </a:p>
          <a:p>
            <a:r>
              <a:rPr lang="en-US" sz="700" dirty="0"/>
              <a:t>Scale: No trust at all 1 to High level of trust 5 (Chart displaying % (4+5))</a:t>
            </a:r>
          </a:p>
        </p:txBody>
      </p:sp>
      <p:graphicFrame>
        <p:nvGraphicFramePr>
          <p:cNvPr id="11" name="Chart 10">
            <a:extLst>
              <a:ext uri="{FF2B5EF4-FFF2-40B4-BE49-F238E27FC236}">
                <a16:creationId xmlns:a16="http://schemas.microsoft.com/office/drawing/2014/main" id="{AE96F7A3-444F-45A4-9FE3-BD72D787D101}"/>
              </a:ext>
            </a:extLst>
          </p:cNvPr>
          <p:cNvGraphicFramePr>
            <a:graphicFrameLocks/>
          </p:cNvGraphicFramePr>
          <p:nvPr>
            <p:extLst>
              <p:ext uri="{D42A27DB-BD31-4B8C-83A1-F6EECF244321}">
                <p14:modId xmlns:p14="http://schemas.microsoft.com/office/powerpoint/2010/main" val="1162159245"/>
              </p:ext>
            </p:extLst>
          </p:nvPr>
        </p:nvGraphicFramePr>
        <p:xfrm>
          <a:off x="381000" y="1419622"/>
          <a:ext cx="8295456" cy="29391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D144C17C-9794-4A3E-9354-4A02B8977917}"/>
              </a:ext>
            </a:extLst>
          </p:cNvPr>
          <p:cNvSpPr txBox="1">
            <a:spLocks/>
          </p:cNvSpPr>
          <p:nvPr/>
        </p:nvSpPr>
        <p:spPr>
          <a:xfrm>
            <a:off x="381000" y="1085850"/>
            <a:ext cx="8382000" cy="514350"/>
          </a:xfrm>
          <a:prstGeom prst="rect">
            <a:avLst/>
          </a:prstGeom>
        </p:spPr>
        <p:txBody>
          <a:bodyPr>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None/>
            </a:pPr>
            <a:r>
              <a:rPr lang="en-US" sz="1050" dirty="0">
                <a:solidFill>
                  <a:schemeClr val="tx2"/>
                </a:solidFill>
              </a:rPr>
              <a:t>The overall level of trust in local financial markets is low (38%).</a:t>
            </a:r>
          </a:p>
        </p:txBody>
      </p:sp>
    </p:spTree>
    <p:extLst>
      <p:ext uri="{BB962C8B-B14F-4D97-AF65-F5344CB8AC3E}">
        <p14:creationId xmlns:p14="http://schemas.microsoft.com/office/powerpoint/2010/main" val="65986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Investor protection standards</a:t>
            </a:r>
            <a:endParaRPr lang="en-GB" dirty="0"/>
          </a:p>
        </p:txBody>
      </p:sp>
      <p:sp>
        <p:nvSpPr>
          <p:cNvPr id="5" name="Slide Number Placeholder 4"/>
          <p:cNvSpPr>
            <a:spLocks noGrp="1"/>
          </p:cNvSpPr>
          <p:nvPr>
            <p:ph type="sldNum" sz="quarter" idx="12"/>
          </p:nvPr>
        </p:nvSpPr>
        <p:spPr/>
        <p:txBody>
          <a:bodyPr/>
          <a:lstStyle/>
          <a:p>
            <a:fld id="{4E4A4924-7CC3-4BF6-9C5C-A8E770D15754}" type="slidenum">
              <a:rPr lang="en-GB" smtClean="0"/>
              <a:t>11</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79928" y="4436236"/>
            <a:ext cx="6403823" cy="312122"/>
          </a:xfrm>
          <a:prstGeom prst="rect">
            <a:avLst/>
          </a:prstGeom>
          <a:noFill/>
        </p:spPr>
        <p:txBody>
          <a:bodyPr wrap="square" rtlCol="0">
            <a:noAutofit/>
          </a:bodyPr>
          <a:lstStyle/>
          <a:p>
            <a:endParaRPr lang="en-GB" sz="700" dirty="0"/>
          </a:p>
        </p:txBody>
      </p:sp>
      <p:graphicFrame>
        <p:nvGraphicFramePr>
          <p:cNvPr id="11" name="Chart 10">
            <a:extLst>
              <a:ext uri="{FF2B5EF4-FFF2-40B4-BE49-F238E27FC236}">
                <a16:creationId xmlns:a16="http://schemas.microsoft.com/office/drawing/2014/main" id="{AE96F7A3-444F-45A4-9FE3-BD72D787D101}"/>
              </a:ext>
            </a:extLst>
          </p:cNvPr>
          <p:cNvGraphicFramePr>
            <a:graphicFrameLocks/>
          </p:cNvGraphicFramePr>
          <p:nvPr>
            <p:extLst>
              <p:ext uri="{D42A27DB-BD31-4B8C-83A1-F6EECF244321}">
                <p14:modId xmlns:p14="http://schemas.microsoft.com/office/powerpoint/2010/main" val="2871342096"/>
              </p:ext>
            </p:extLst>
          </p:nvPr>
        </p:nvGraphicFramePr>
        <p:xfrm>
          <a:off x="381000" y="1491630"/>
          <a:ext cx="8295456" cy="28671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BD549E7-C0C0-4D71-AA08-97E712AF02A5}"/>
              </a:ext>
            </a:extLst>
          </p:cNvPr>
          <p:cNvSpPr txBox="1"/>
          <p:nvPr/>
        </p:nvSpPr>
        <p:spPr>
          <a:xfrm>
            <a:off x="-8310" y="4454264"/>
            <a:ext cx="6403823" cy="312122"/>
          </a:xfrm>
          <a:prstGeom prst="rect">
            <a:avLst/>
          </a:prstGeom>
          <a:noFill/>
        </p:spPr>
        <p:txBody>
          <a:bodyPr wrap="square" rtlCol="0">
            <a:noAutofit/>
          </a:bodyPr>
          <a:lstStyle/>
          <a:p>
            <a:r>
              <a:rPr lang="en-GB" sz="700" dirty="0"/>
              <a:t>Question: </a:t>
            </a:r>
            <a:r>
              <a:rPr lang="en-US" sz="700" dirty="0"/>
              <a:t>Do you think your local market provides higher standards of investor protection right now compared to 5 years ago?</a:t>
            </a:r>
          </a:p>
          <a:p>
            <a:r>
              <a:rPr lang="en-US" sz="700" dirty="0"/>
              <a:t>*Excludes “No opinion”</a:t>
            </a:r>
            <a:endParaRPr lang="en-GB" sz="700" dirty="0"/>
          </a:p>
        </p:txBody>
      </p:sp>
      <p:sp>
        <p:nvSpPr>
          <p:cNvPr id="7" name="Text Placeholder 6">
            <a:extLst>
              <a:ext uri="{FF2B5EF4-FFF2-40B4-BE49-F238E27FC236}">
                <a16:creationId xmlns:a16="http://schemas.microsoft.com/office/drawing/2014/main" id="{3D701903-F469-46D1-AA5C-A9A8F59CAF18}"/>
              </a:ext>
            </a:extLst>
          </p:cNvPr>
          <p:cNvSpPr txBox="1">
            <a:spLocks/>
          </p:cNvSpPr>
          <p:nvPr/>
        </p:nvSpPr>
        <p:spPr>
          <a:xfrm>
            <a:off x="381000" y="1085850"/>
            <a:ext cx="8382000" cy="328332"/>
          </a:xfrm>
          <a:prstGeom prst="rect">
            <a:avLst/>
          </a:prstGeom>
        </p:spPr>
        <p:txBody>
          <a:bodyPr>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None/>
            </a:pPr>
            <a:r>
              <a:rPr lang="en-US" sz="1050" dirty="0">
                <a:solidFill>
                  <a:schemeClr val="tx2"/>
                </a:solidFill>
              </a:rPr>
              <a:t>Over half of the respondents indicated that their local market provides higher standards of investor protection compared to 5 years ago.</a:t>
            </a:r>
          </a:p>
        </p:txBody>
      </p:sp>
    </p:spTree>
    <p:extLst>
      <p:ext uri="{BB962C8B-B14F-4D97-AF65-F5344CB8AC3E}">
        <p14:creationId xmlns:p14="http://schemas.microsoft.com/office/powerpoint/2010/main" val="215632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transparency in local markets</a:t>
            </a:r>
            <a:endParaRPr lang="en-GB" dirty="0"/>
          </a:p>
        </p:txBody>
      </p:sp>
      <p:sp>
        <p:nvSpPr>
          <p:cNvPr id="5" name="Slide Number Placeholder 4"/>
          <p:cNvSpPr>
            <a:spLocks noGrp="1"/>
          </p:cNvSpPr>
          <p:nvPr>
            <p:ph type="sldNum" sz="quarter" idx="12"/>
          </p:nvPr>
        </p:nvSpPr>
        <p:spPr/>
        <p:txBody>
          <a:bodyPr/>
          <a:lstStyle/>
          <a:p>
            <a:fld id="{4E4A4924-7CC3-4BF6-9C5C-A8E770D15754}" type="slidenum">
              <a:rPr lang="en-GB" smtClean="0"/>
              <a:t>12</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36512" y="4473089"/>
            <a:ext cx="6403823" cy="312122"/>
          </a:xfrm>
          <a:prstGeom prst="rect">
            <a:avLst/>
          </a:prstGeom>
          <a:noFill/>
        </p:spPr>
        <p:txBody>
          <a:bodyPr wrap="square" rtlCol="0">
            <a:noAutofit/>
          </a:bodyPr>
          <a:lstStyle/>
          <a:p>
            <a:r>
              <a:rPr lang="en-GB" sz="700" dirty="0"/>
              <a:t>Question: </a:t>
            </a:r>
            <a:r>
              <a:rPr lang="en-US" sz="700" dirty="0"/>
              <a:t>Do you think your local market provides greater levels of transparency right now compared to 5 years ago?</a:t>
            </a:r>
          </a:p>
          <a:p>
            <a:r>
              <a:rPr lang="en-US" sz="700" dirty="0"/>
              <a:t>*Excludes those indicating “Not sure”</a:t>
            </a:r>
            <a:endParaRPr lang="en-GB" sz="700" dirty="0"/>
          </a:p>
        </p:txBody>
      </p:sp>
      <p:graphicFrame>
        <p:nvGraphicFramePr>
          <p:cNvPr id="11" name="Chart 10">
            <a:extLst>
              <a:ext uri="{FF2B5EF4-FFF2-40B4-BE49-F238E27FC236}">
                <a16:creationId xmlns:a16="http://schemas.microsoft.com/office/drawing/2014/main" id="{AE96F7A3-444F-45A4-9FE3-BD72D787D101}"/>
              </a:ext>
            </a:extLst>
          </p:cNvPr>
          <p:cNvGraphicFramePr>
            <a:graphicFrameLocks/>
          </p:cNvGraphicFramePr>
          <p:nvPr>
            <p:extLst>
              <p:ext uri="{D42A27DB-BD31-4B8C-83A1-F6EECF244321}">
                <p14:modId xmlns:p14="http://schemas.microsoft.com/office/powerpoint/2010/main" val="762361535"/>
              </p:ext>
            </p:extLst>
          </p:nvPr>
        </p:nvGraphicFramePr>
        <p:xfrm>
          <a:off x="381000" y="1491630"/>
          <a:ext cx="8295456" cy="28671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DE72B7F5-E89A-4881-9BE8-E7653E64DF2A}"/>
              </a:ext>
            </a:extLst>
          </p:cNvPr>
          <p:cNvSpPr txBox="1">
            <a:spLocks/>
          </p:cNvSpPr>
          <p:nvPr/>
        </p:nvSpPr>
        <p:spPr>
          <a:xfrm>
            <a:off x="381000" y="1085850"/>
            <a:ext cx="8382000" cy="514350"/>
          </a:xfrm>
          <a:prstGeom prst="rect">
            <a:avLst/>
          </a:prstGeom>
        </p:spPr>
        <p:txBody>
          <a:bodyPr>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None/>
            </a:pPr>
            <a:r>
              <a:rPr lang="en-US" sz="1050" dirty="0">
                <a:solidFill>
                  <a:schemeClr val="tx2"/>
                </a:solidFill>
              </a:rPr>
              <a:t>Over half of the respondents indicated that their local market provides higher levels of transparency compared to 5 years ago.</a:t>
            </a:r>
          </a:p>
        </p:txBody>
      </p:sp>
    </p:spTree>
    <p:extLst>
      <p:ext uri="{BB962C8B-B14F-4D97-AF65-F5344CB8AC3E}">
        <p14:creationId xmlns:p14="http://schemas.microsoft.com/office/powerpoint/2010/main" val="100653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A4924-7CC3-4BF6-9C5C-A8E770D15754}" type="slidenum">
              <a:rPr lang="en-US" smtClean="0"/>
              <a:t>13</a:t>
            </a:fld>
            <a:endParaRPr lang="en-US" dirty="0"/>
          </a:p>
        </p:txBody>
      </p:sp>
      <p:sp>
        <p:nvSpPr>
          <p:cNvPr id="4" name="Title 3"/>
          <p:cNvSpPr>
            <a:spLocks noGrp="1"/>
          </p:cNvSpPr>
          <p:nvPr>
            <p:ph type="title"/>
          </p:nvPr>
        </p:nvSpPr>
        <p:spPr/>
        <p:txBody>
          <a:bodyPr/>
          <a:lstStyle/>
          <a:p>
            <a:r>
              <a:rPr lang="en-US" dirty="0"/>
              <a:t>respondent profile </a:t>
            </a:r>
          </a:p>
        </p:txBody>
      </p:sp>
    </p:spTree>
    <p:extLst>
      <p:ext uri="{BB962C8B-B14F-4D97-AF65-F5344CB8AC3E}">
        <p14:creationId xmlns:p14="http://schemas.microsoft.com/office/powerpoint/2010/main" val="35976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respondent profile </a:t>
            </a:r>
          </a:p>
        </p:txBody>
      </p:sp>
      <p:sp>
        <p:nvSpPr>
          <p:cNvPr id="6" name="Slide Number Placeholder 5"/>
          <p:cNvSpPr>
            <a:spLocks noGrp="1"/>
          </p:cNvSpPr>
          <p:nvPr>
            <p:ph type="sldNum" sz="quarter" idx="12"/>
          </p:nvPr>
        </p:nvSpPr>
        <p:spPr/>
        <p:txBody>
          <a:bodyPr/>
          <a:lstStyle/>
          <a:p>
            <a:fld id="{4E4A4924-7CC3-4BF6-9C5C-A8E770D15754}" type="slidenum">
              <a:rPr lang="en-US" smtClean="0"/>
              <a:pPr/>
              <a:t>14</a:t>
            </a:fld>
            <a:endParaRPr lang="en-US" dirty="0"/>
          </a:p>
        </p:txBody>
      </p:sp>
      <p:graphicFrame>
        <p:nvGraphicFramePr>
          <p:cNvPr id="10" name="Content Placeholder 9">
            <a:extLst>
              <a:ext uri="{FF2B5EF4-FFF2-40B4-BE49-F238E27FC236}">
                <a16:creationId xmlns:a16="http://schemas.microsoft.com/office/drawing/2014/main" id="{63C6FBB1-897C-4676-871F-EA40E8D84D59}"/>
              </a:ext>
            </a:extLst>
          </p:cNvPr>
          <p:cNvGraphicFramePr>
            <a:graphicFrameLocks noGrp="1"/>
          </p:cNvGraphicFramePr>
          <p:nvPr>
            <p:ph sz="half" idx="1"/>
            <p:extLst>
              <p:ext uri="{D42A27DB-BD31-4B8C-83A1-F6EECF244321}">
                <p14:modId xmlns:p14="http://schemas.microsoft.com/office/powerpoint/2010/main" val="2219272232"/>
              </p:ext>
            </p:extLst>
          </p:nvPr>
        </p:nvGraphicFramePr>
        <p:xfrm>
          <a:off x="381000" y="1085850"/>
          <a:ext cx="4191000" cy="3543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679EB11A-9DBA-4708-90AD-E4ABDB301D12}"/>
              </a:ext>
            </a:extLst>
          </p:cNvPr>
          <p:cNvGraphicFramePr>
            <a:graphicFrameLocks noGrp="1"/>
          </p:cNvGraphicFramePr>
          <p:nvPr>
            <p:ph sz="half" idx="2"/>
            <p:extLst>
              <p:ext uri="{D42A27DB-BD31-4B8C-83A1-F6EECF244321}">
                <p14:modId xmlns:p14="http://schemas.microsoft.com/office/powerpoint/2010/main" val="2133402442"/>
              </p:ext>
            </p:extLst>
          </p:nvPr>
        </p:nvGraphicFramePr>
        <p:xfrm>
          <a:off x="4572000" y="1085850"/>
          <a:ext cx="4191000" cy="3543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82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respondent profile</a:t>
            </a:r>
          </a:p>
        </p:txBody>
      </p:sp>
      <p:sp>
        <p:nvSpPr>
          <p:cNvPr id="6" name="Slide Number Placeholder 5"/>
          <p:cNvSpPr>
            <a:spLocks noGrp="1"/>
          </p:cNvSpPr>
          <p:nvPr>
            <p:ph type="sldNum" sz="quarter" idx="12"/>
          </p:nvPr>
        </p:nvSpPr>
        <p:spPr/>
        <p:txBody>
          <a:bodyPr/>
          <a:lstStyle/>
          <a:p>
            <a:fld id="{4E4A4924-7CC3-4BF6-9C5C-A8E770D15754}" type="slidenum">
              <a:rPr lang="en-US" smtClean="0"/>
              <a:pPr/>
              <a:t>15</a:t>
            </a:fld>
            <a:endParaRPr lang="en-US" dirty="0"/>
          </a:p>
        </p:txBody>
      </p:sp>
      <p:graphicFrame>
        <p:nvGraphicFramePr>
          <p:cNvPr id="10" name="Content Placeholder 9">
            <a:extLst>
              <a:ext uri="{FF2B5EF4-FFF2-40B4-BE49-F238E27FC236}">
                <a16:creationId xmlns:a16="http://schemas.microsoft.com/office/drawing/2014/main" id="{63C6FBB1-897C-4676-871F-EA40E8D84D59}"/>
              </a:ext>
            </a:extLst>
          </p:cNvPr>
          <p:cNvGraphicFramePr>
            <a:graphicFrameLocks noGrp="1"/>
          </p:cNvGraphicFramePr>
          <p:nvPr>
            <p:ph sz="half" idx="1"/>
            <p:extLst>
              <p:ext uri="{D42A27DB-BD31-4B8C-83A1-F6EECF244321}">
                <p14:modId xmlns:p14="http://schemas.microsoft.com/office/powerpoint/2010/main" val="477305035"/>
              </p:ext>
            </p:extLst>
          </p:nvPr>
        </p:nvGraphicFramePr>
        <p:xfrm>
          <a:off x="381000" y="1085850"/>
          <a:ext cx="4191000" cy="3543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679EB11A-9DBA-4708-90AD-E4ABDB301D12}"/>
              </a:ext>
            </a:extLst>
          </p:cNvPr>
          <p:cNvGraphicFramePr>
            <a:graphicFrameLocks noGrp="1"/>
          </p:cNvGraphicFramePr>
          <p:nvPr>
            <p:ph sz="half" idx="2"/>
            <p:extLst>
              <p:ext uri="{D42A27DB-BD31-4B8C-83A1-F6EECF244321}">
                <p14:modId xmlns:p14="http://schemas.microsoft.com/office/powerpoint/2010/main" val="1345505962"/>
              </p:ext>
            </p:extLst>
          </p:nvPr>
        </p:nvGraphicFramePr>
        <p:xfrm>
          <a:off x="4572000" y="1085850"/>
          <a:ext cx="4191000" cy="3543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163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respondent profile </a:t>
            </a:r>
          </a:p>
        </p:txBody>
      </p:sp>
      <p:graphicFrame>
        <p:nvGraphicFramePr>
          <p:cNvPr id="11" name="Content Placeholder 10">
            <a:extLst>
              <a:ext uri="{FF2B5EF4-FFF2-40B4-BE49-F238E27FC236}">
                <a16:creationId xmlns:a16="http://schemas.microsoft.com/office/drawing/2014/main" id="{679EB11A-9DBA-4708-90AD-E4ABDB301D12}"/>
              </a:ext>
            </a:extLst>
          </p:cNvPr>
          <p:cNvGraphicFramePr>
            <a:graphicFrameLocks noGrp="1"/>
          </p:cNvGraphicFramePr>
          <p:nvPr>
            <p:ph idx="1"/>
            <p:extLst>
              <p:ext uri="{D42A27DB-BD31-4B8C-83A1-F6EECF244321}">
                <p14:modId xmlns:p14="http://schemas.microsoft.com/office/powerpoint/2010/main" val="36604190"/>
              </p:ext>
            </p:extLst>
          </p:nvPr>
        </p:nvGraphicFramePr>
        <p:xfrm>
          <a:off x="381000" y="1085850"/>
          <a:ext cx="8375650" cy="35433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4E4A4924-7CC3-4BF6-9C5C-A8E770D15754}" type="slidenum">
              <a:rPr lang="en-US" smtClean="0"/>
              <a:pPr/>
              <a:t>16</a:t>
            </a:fld>
            <a:endParaRPr lang="en-US" dirty="0"/>
          </a:p>
        </p:txBody>
      </p:sp>
      <p:sp>
        <p:nvSpPr>
          <p:cNvPr id="8" name="TextBox 7">
            <a:extLst>
              <a:ext uri="{FF2B5EF4-FFF2-40B4-BE49-F238E27FC236}">
                <a16:creationId xmlns:a16="http://schemas.microsoft.com/office/drawing/2014/main" id="{3E107F34-32B4-4588-9C94-11843871B860}"/>
              </a:ext>
            </a:extLst>
          </p:cNvPr>
          <p:cNvSpPr txBox="1"/>
          <p:nvPr/>
        </p:nvSpPr>
        <p:spPr>
          <a:xfrm>
            <a:off x="683568" y="4560201"/>
            <a:ext cx="3960440" cy="312122"/>
          </a:xfrm>
          <a:prstGeom prst="rect">
            <a:avLst/>
          </a:prstGeom>
          <a:noFill/>
        </p:spPr>
        <p:txBody>
          <a:bodyPr wrap="square" rtlCol="0">
            <a:noAutofit/>
          </a:bodyPr>
          <a:lstStyle/>
          <a:p>
            <a:r>
              <a:rPr lang="en-US" sz="800" dirty="0">
                <a:solidFill>
                  <a:srgbClr val="FF0000"/>
                </a:solidFill>
              </a:rPr>
              <a:t>* SMALL SAMPLE SIZE</a:t>
            </a:r>
          </a:p>
        </p:txBody>
      </p:sp>
    </p:spTree>
    <p:extLst>
      <p:ext uri="{BB962C8B-B14F-4D97-AF65-F5344CB8AC3E}">
        <p14:creationId xmlns:p14="http://schemas.microsoft.com/office/powerpoint/2010/main" val="284158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A4924-7CC3-4BF6-9C5C-A8E770D15754}" type="slidenum">
              <a:rPr lang="en-US" smtClean="0"/>
              <a:t>17</a:t>
            </a:fld>
            <a:endParaRPr lang="en-US" dirty="0"/>
          </a:p>
        </p:txBody>
      </p:sp>
      <p:sp>
        <p:nvSpPr>
          <p:cNvPr id="4" name="Title 3"/>
          <p:cNvSpPr>
            <a:spLocks noGrp="1"/>
          </p:cNvSpPr>
          <p:nvPr>
            <p:ph type="title"/>
          </p:nvPr>
        </p:nvSpPr>
        <p:spPr/>
        <p:txBody>
          <a:bodyPr/>
          <a:lstStyle/>
          <a:p>
            <a:r>
              <a:rPr lang="en-US" dirty="0"/>
              <a:t>Open-ended comments</a:t>
            </a:r>
          </a:p>
        </p:txBody>
      </p:sp>
    </p:spTree>
    <p:extLst>
      <p:ext uri="{BB962C8B-B14F-4D97-AF65-F5344CB8AC3E}">
        <p14:creationId xmlns:p14="http://schemas.microsoft.com/office/powerpoint/2010/main" val="61783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F39E-0B30-4A4B-966A-452E5E7E8F9A}"/>
              </a:ext>
            </a:extLst>
          </p:cNvPr>
          <p:cNvSpPr>
            <a:spLocks noGrp="1"/>
          </p:cNvSpPr>
          <p:nvPr>
            <p:ph type="title"/>
          </p:nvPr>
        </p:nvSpPr>
        <p:spPr/>
        <p:txBody>
          <a:bodyPr>
            <a:noAutofit/>
          </a:bodyPr>
          <a:lstStyle/>
          <a:p>
            <a:r>
              <a:rPr lang="en-US" sz="1600" dirty="0"/>
              <a:t>What do you think is the best regulatory approach to increase capital market activity in your local market? OTHER (1/2)</a:t>
            </a:r>
          </a:p>
        </p:txBody>
      </p:sp>
      <p:sp>
        <p:nvSpPr>
          <p:cNvPr id="3" name="Content Placeholder 2">
            <a:extLst>
              <a:ext uri="{FF2B5EF4-FFF2-40B4-BE49-F238E27FC236}">
                <a16:creationId xmlns:a16="http://schemas.microsoft.com/office/drawing/2014/main" id="{5DF0577F-5D65-4B90-B695-89C242957D07}"/>
              </a:ext>
            </a:extLst>
          </p:cNvPr>
          <p:cNvSpPr>
            <a:spLocks noGrp="1"/>
          </p:cNvSpPr>
          <p:nvPr>
            <p:ph idx="1"/>
          </p:nvPr>
        </p:nvSpPr>
        <p:spPr/>
        <p:txBody>
          <a:bodyPr>
            <a:normAutofit/>
          </a:bodyPr>
          <a:lstStyle/>
          <a:p>
            <a:r>
              <a:rPr lang="en-US" sz="900" dirty="0"/>
              <a:t>Making changes in pension systems</a:t>
            </a:r>
          </a:p>
          <a:p>
            <a:r>
              <a:rPr lang="en-US" sz="900" dirty="0"/>
              <a:t>Development of derivatives</a:t>
            </a:r>
          </a:p>
          <a:p>
            <a:r>
              <a:rPr lang="en-US" sz="900" dirty="0"/>
              <a:t>I believe that the impact of any of the above regulatory approaches is likely to have limited impact on the level of capital market activity in Romania</a:t>
            </a:r>
          </a:p>
          <a:p>
            <a:r>
              <a:rPr lang="en-US" sz="900" dirty="0"/>
              <a:t>Improving the legal and institutional framework e.g., protection of property rights</a:t>
            </a:r>
          </a:p>
          <a:p>
            <a:r>
              <a:rPr lang="en-US" sz="900" dirty="0"/>
              <a:t>Incentives for capital market investments (e.g. tax, pension plans)</a:t>
            </a:r>
          </a:p>
          <a:p>
            <a:r>
              <a:rPr lang="en-US" sz="900" dirty="0"/>
              <a:t>Increasing incentives for market makers and other liquidity providers</a:t>
            </a:r>
          </a:p>
          <a:p>
            <a:r>
              <a:rPr lang="en-US" sz="900" dirty="0"/>
              <a:t>Enhancing financial education at all levels: corporate clients, individual clients, regulators, financial institution personnel</a:t>
            </a:r>
          </a:p>
          <a:p>
            <a:r>
              <a:rPr lang="en-US" sz="900" dirty="0"/>
              <a:t>Increasing minimum required Free Float to 25%</a:t>
            </a:r>
          </a:p>
          <a:p>
            <a:r>
              <a:rPr lang="en-US" sz="900" dirty="0"/>
              <a:t>Low liquidity in our local market has no relation with regulation. It is due to high level of majority stakes owned by main public companies’ shareholders</a:t>
            </a:r>
          </a:p>
          <a:p>
            <a:r>
              <a:rPr lang="en-US" sz="900" dirty="0"/>
              <a:t>Market development oriented regulations and proactive approach in enforcing regulations.</a:t>
            </a:r>
          </a:p>
          <a:p>
            <a:r>
              <a:rPr lang="en-US" sz="900" dirty="0"/>
              <a:t>Merger of stock exchanges; possibility to list issues on multiple exchanges in the region.</a:t>
            </a:r>
          </a:p>
          <a:p>
            <a:r>
              <a:rPr lang="en-US" sz="900" dirty="0"/>
              <a:t>Improving controls on insider trading and trading based on material nonpublic information (also by institutions).</a:t>
            </a:r>
          </a:p>
          <a:p>
            <a:r>
              <a:rPr lang="en-US" sz="900" dirty="0"/>
              <a:t>More education on the advantages of capital market products for investors </a:t>
            </a:r>
          </a:p>
          <a:p>
            <a:r>
              <a:rPr lang="en-US" sz="900" dirty="0"/>
              <a:t>More efficient execution of current regulations</a:t>
            </a:r>
          </a:p>
        </p:txBody>
      </p:sp>
      <p:sp>
        <p:nvSpPr>
          <p:cNvPr id="4" name="Slide Number Placeholder 3">
            <a:extLst>
              <a:ext uri="{FF2B5EF4-FFF2-40B4-BE49-F238E27FC236}">
                <a16:creationId xmlns:a16="http://schemas.microsoft.com/office/drawing/2014/main" id="{25EFDC16-6A34-477C-AAB1-AB15BC74EBFF}"/>
              </a:ext>
            </a:extLst>
          </p:cNvPr>
          <p:cNvSpPr>
            <a:spLocks noGrp="1"/>
          </p:cNvSpPr>
          <p:nvPr>
            <p:ph type="sldNum" sz="quarter" idx="12"/>
          </p:nvPr>
        </p:nvSpPr>
        <p:spPr/>
        <p:txBody>
          <a:bodyPr/>
          <a:lstStyle/>
          <a:p>
            <a:fld id="{4E4A4924-7CC3-4BF6-9C5C-A8E770D15754}" type="slidenum">
              <a:rPr lang="en-US" smtClean="0"/>
              <a:t>18</a:t>
            </a:fld>
            <a:endParaRPr lang="en-US" dirty="0"/>
          </a:p>
        </p:txBody>
      </p:sp>
    </p:spTree>
    <p:extLst>
      <p:ext uri="{BB962C8B-B14F-4D97-AF65-F5344CB8AC3E}">
        <p14:creationId xmlns:p14="http://schemas.microsoft.com/office/powerpoint/2010/main" val="364576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F39E-0B30-4A4B-966A-452E5E7E8F9A}"/>
              </a:ext>
            </a:extLst>
          </p:cNvPr>
          <p:cNvSpPr>
            <a:spLocks noGrp="1"/>
          </p:cNvSpPr>
          <p:nvPr>
            <p:ph type="title"/>
          </p:nvPr>
        </p:nvSpPr>
        <p:spPr/>
        <p:txBody>
          <a:bodyPr>
            <a:noAutofit/>
          </a:bodyPr>
          <a:lstStyle/>
          <a:p>
            <a:r>
              <a:rPr lang="en-US" sz="1600" dirty="0"/>
              <a:t>What do you think is the best regulatory approach to increase capital market activity in your local market? OTHER (2/2)</a:t>
            </a:r>
          </a:p>
        </p:txBody>
      </p:sp>
      <p:sp>
        <p:nvSpPr>
          <p:cNvPr id="3" name="Content Placeholder 2">
            <a:extLst>
              <a:ext uri="{FF2B5EF4-FFF2-40B4-BE49-F238E27FC236}">
                <a16:creationId xmlns:a16="http://schemas.microsoft.com/office/drawing/2014/main" id="{5DF0577F-5D65-4B90-B695-89C242957D07}"/>
              </a:ext>
            </a:extLst>
          </p:cNvPr>
          <p:cNvSpPr>
            <a:spLocks noGrp="1"/>
          </p:cNvSpPr>
          <p:nvPr>
            <p:ph idx="1"/>
          </p:nvPr>
        </p:nvSpPr>
        <p:spPr/>
        <p:txBody>
          <a:bodyPr>
            <a:normAutofit/>
          </a:bodyPr>
          <a:lstStyle/>
          <a:p>
            <a:r>
              <a:rPr lang="en-US" sz="900" dirty="0"/>
              <a:t>More incentives are needed for companies (less regulation, less costs, privatization of state-owned companies, etc.). To be honest, local companies do not really like transparency and administrative costs. One possible solution: tax rate reduction/incentives for newly listed companies (transparency versus tax "trade-off")    </a:t>
            </a:r>
          </a:p>
          <a:p>
            <a:r>
              <a:rPr lang="en-US" sz="900" dirty="0"/>
              <a:t>More incentives to make it attractive</a:t>
            </a:r>
          </a:p>
          <a:p>
            <a:r>
              <a:rPr lang="en-US" sz="900" dirty="0"/>
              <a:t>More stability in regulations</a:t>
            </a:r>
          </a:p>
          <a:p>
            <a:r>
              <a:rPr lang="en-US" sz="900" dirty="0"/>
              <a:t>More support for alternative markets</a:t>
            </a:r>
          </a:p>
          <a:p>
            <a:r>
              <a:rPr lang="en-US" sz="900" dirty="0"/>
              <a:t>National Banks should repo other CEE countries with haircuts that they consider appropriate. </a:t>
            </a:r>
          </a:p>
          <a:p>
            <a:r>
              <a:rPr lang="en-US" sz="900" dirty="0"/>
              <a:t>Not sure</a:t>
            </a:r>
          </a:p>
          <a:p>
            <a:r>
              <a:rPr lang="en-US" sz="900" dirty="0"/>
              <a:t>Privatization of state-owned enterprises and stimulation of long term savings.</a:t>
            </a:r>
          </a:p>
          <a:p>
            <a:r>
              <a:rPr lang="en-US" sz="900" dirty="0"/>
              <a:t>Promoting markets as sources of capital for companies from CEE but also from outside of CEE.</a:t>
            </a:r>
          </a:p>
          <a:p>
            <a:r>
              <a:rPr lang="en-US" sz="900" dirty="0"/>
              <a:t>Recognizing the CFA Charter and openly promoting the investment profession would be a major plus for individual clients, at least in trusting and understanding capital markets, and increasing activity and liquidity. Harmonizing legislation means de facto allowing a larger numbers of instruments (similarly to European regulation). Need for more flexibility for pension funds investment policy guidelines: in Romania they are now even blocked from hedging IR Risk. Open support for a Private Pension System, one of the pillar of capital markets liquidity, and a severe victim of politics in Romania and the region. </a:t>
            </a:r>
          </a:p>
          <a:p>
            <a:r>
              <a:rPr lang="en-US" sz="900" dirty="0"/>
              <a:t>Supporting the development of the local institutional investor base</a:t>
            </a:r>
          </a:p>
          <a:p>
            <a:r>
              <a:rPr lang="en-US" sz="900" dirty="0"/>
              <a:t>Availability of additional products/services such as short selling products (which is missing in some CEE countries)</a:t>
            </a:r>
          </a:p>
          <a:p>
            <a:r>
              <a:rPr lang="en-US" sz="900" dirty="0"/>
              <a:t>Use of new technologies: this would help smaller companies to tap the market</a:t>
            </a:r>
          </a:p>
        </p:txBody>
      </p:sp>
      <p:sp>
        <p:nvSpPr>
          <p:cNvPr id="4" name="Slide Number Placeholder 3">
            <a:extLst>
              <a:ext uri="{FF2B5EF4-FFF2-40B4-BE49-F238E27FC236}">
                <a16:creationId xmlns:a16="http://schemas.microsoft.com/office/drawing/2014/main" id="{25EFDC16-6A34-477C-AAB1-AB15BC74EBFF}"/>
              </a:ext>
            </a:extLst>
          </p:cNvPr>
          <p:cNvSpPr>
            <a:spLocks noGrp="1"/>
          </p:cNvSpPr>
          <p:nvPr>
            <p:ph type="sldNum" sz="quarter" idx="12"/>
          </p:nvPr>
        </p:nvSpPr>
        <p:spPr/>
        <p:txBody>
          <a:bodyPr/>
          <a:lstStyle/>
          <a:p>
            <a:fld id="{4E4A4924-7CC3-4BF6-9C5C-A8E770D15754}" type="slidenum">
              <a:rPr lang="en-US" smtClean="0"/>
              <a:t>19</a:t>
            </a:fld>
            <a:endParaRPr lang="en-US" dirty="0"/>
          </a:p>
        </p:txBody>
      </p:sp>
    </p:spTree>
    <p:extLst>
      <p:ext uri="{BB962C8B-B14F-4D97-AF65-F5344CB8AC3E}">
        <p14:creationId xmlns:p14="http://schemas.microsoft.com/office/powerpoint/2010/main" val="49463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the survey </a:t>
            </a:r>
          </a:p>
        </p:txBody>
      </p:sp>
      <p:sp>
        <p:nvSpPr>
          <p:cNvPr id="3" name="Content Placeholder 2"/>
          <p:cNvSpPr>
            <a:spLocks noGrp="1"/>
          </p:cNvSpPr>
          <p:nvPr>
            <p:ph idx="1"/>
          </p:nvPr>
        </p:nvSpPr>
        <p:spPr>
          <a:xfrm>
            <a:off x="373512" y="2825976"/>
            <a:ext cx="3905380" cy="1894016"/>
          </a:xfrm>
        </p:spPr>
        <p:txBody>
          <a:bodyPr>
            <a:normAutofit/>
          </a:bodyPr>
          <a:lstStyle/>
          <a:p>
            <a:pPr marL="9144" indent="0">
              <a:buNone/>
            </a:pPr>
            <a:r>
              <a:rPr lang="en-US" sz="1200" b="1" dirty="0"/>
              <a:t>METHODOLOGY</a:t>
            </a:r>
          </a:p>
          <a:p>
            <a:r>
              <a:rPr lang="en-US" sz="1200" dirty="0"/>
              <a:t>An email invitation was sent to all CFA Institute members in Central and Eastern Europe (2,269) to participate in an online survey. </a:t>
            </a:r>
          </a:p>
          <a:p>
            <a:r>
              <a:rPr lang="en-US" sz="1200" dirty="0"/>
              <a:t>The survey was open from 26 February–16 March 2018.</a:t>
            </a:r>
          </a:p>
          <a:p>
            <a:r>
              <a:rPr lang="en-US" sz="1200" dirty="0"/>
              <a:t>263 valid responses were received, for a response rate of 12% and a margin of error of ±5.7%</a:t>
            </a:r>
          </a:p>
        </p:txBody>
      </p:sp>
      <p:sp>
        <p:nvSpPr>
          <p:cNvPr id="6" name="Slide Number Placeholder 5"/>
          <p:cNvSpPr>
            <a:spLocks noGrp="1"/>
          </p:cNvSpPr>
          <p:nvPr>
            <p:ph type="sldNum" sz="quarter" idx="12"/>
          </p:nvPr>
        </p:nvSpPr>
        <p:spPr/>
        <p:txBody>
          <a:bodyPr/>
          <a:lstStyle/>
          <a:p>
            <a:fld id="{4E4A4924-7CC3-4BF6-9C5C-A8E770D15754}" type="slidenum">
              <a:rPr lang="en-US" smtClean="0"/>
              <a:pPr/>
              <a:t>2</a:t>
            </a:fld>
            <a:endParaRPr lang="en-US" dirty="0"/>
          </a:p>
        </p:txBody>
      </p:sp>
      <p:graphicFrame>
        <p:nvGraphicFramePr>
          <p:cNvPr id="7" name="Chart 6">
            <a:extLst>
              <a:ext uri="{FF2B5EF4-FFF2-40B4-BE49-F238E27FC236}">
                <a16:creationId xmlns:a16="http://schemas.microsoft.com/office/drawing/2014/main" id="{B11C7747-034D-4E6A-93CE-5A686915EA28}"/>
              </a:ext>
            </a:extLst>
          </p:cNvPr>
          <p:cNvGraphicFramePr>
            <a:graphicFrameLocks/>
          </p:cNvGraphicFramePr>
          <p:nvPr>
            <p:extLst>
              <p:ext uri="{D42A27DB-BD31-4B8C-83A1-F6EECF244321}">
                <p14:modId xmlns:p14="http://schemas.microsoft.com/office/powerpoint/2010/main" val="2464897420"/>
              </p:ext>
            </p:extLst>
          </p:nvPr>
        </p:nvGraphicFramePr>
        <p:xfrm>
          <a:off x="4427984" y="915566"/>
          <a:ext cx="4572000" cy="376044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320B38EA-D94B-44B3-814B-EC9DB3EAA535}"/>
              </a:ext>
            </a:extLst>
          </p:cNvPr>
          <p:cNvSpPr txBox="1">
            <a:spLocks/>
          </p:cNvSpPr>
          <p:nvPr/>
        </p:nvSpPr>
        <p:spPr>
          <a:xfrm>
            <a:off x="373512" y="994548"/>
            <a:ext cx="3905380" cy="1894016"/>
          </a:xfrm>
          <a:prstGeom prst="rect">
            <a:avLst/>
          </a:prstGeom>
        </p:spPr>
        <p:txBody>
          <a:bodyPr vert="horz" lIns="91440" tIns="45720" rIns="91440" bIns="45720" rtlCol="0">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Font typeface="Arial" pitchFamily="34" charset="0"/>
              <a:buNone/>
            </a:pPr>
            <a:r>
              <a:rPr lang="en-US" sz="1200" b="1" dirty="0"/>
              <a:t>BACKGROUND</a:t>
            </a:r>
          </a:p>
          <a:p>
            <a:pPr marL="9144" indent="0">
              <a:buNone/>
            </a:pPr>
            <a:r>
              <a:rPr lang="en-US" sz="1200" dirty="0"/>
              <a:t>Capital markets in the Central and Eastern Europe region (CEE) face different obstacles in their development and integration, and different regulatory standards and barriers compared to Western Europe. CFA Institute conducted a survey of members in the CEE to understand their views on regulatory issues specific to the local capital markets. </a:t>
            </a:r>
            <a:endParaRPr lang="en-US" sz="1000" dirty="0"/>
          </a:p>
        </p:txBody>
      </p:sp>
      <p:sp>
        <p:nvSpPr>
          <p:cNvPr id="9" name="TextBox 8">
            <a:extLst>
              <a:ext uri="{FF2B5EF4-FFF2-40B4-BE49-F238E27FC236}">
                <a16:creationId xmlns:a16="http://schemas.microsoft.com/office/drawing/2014/main" id="{0851AFC0-F644-4D2E-A60C-0C7D71933EF7}"/>
              </a:ext>
            </a:extLst>
          </p:cNvPr>
          <p:cNvSpPr txBox="1"/>
          <p:nvPr/>
        </p:nvSpPr>
        <p:spPr>
          <a:xfrm>
            <a:off x="5796136" y="4603768"/>
            <a:ext cx="3960440" cy="312122"/>
          </a:xfrm>
          <a:prstGeom prst="rect">
            <a:avLst/>
          </a:prstGeom>
          <a:noFill/>
        </p:spPr>
        <p:txBody>
          <a:bodyPr wrap="square" rtlCol="0">
            <a:noAutofit/>
          </a:bodyPr>
          <a:lstStyle/>
          <a:p>
            <a:r>
              <a:rPr lang="en-US" sz="800" dirty="0">
                <a:solidFill>
                  <a:srgbClr val="FF0000"/>
                </a:solidFill>
              </a:rPr>
              <a:t>* SMALL SAMPLE SIZE</a:t>
            </a:r>
          </a:p>
        </p:txBody>
      </p:sp>
    </p:spTree>
    <p:extLst>
      <p:ext uri="{BB962C8B-B14F-4D97-AF65-F5344CB8AC3E}">
        <p14:creationId xmlns:p14="http://schemas.microsoft.com/office/powerpoint/2010/main" val="99456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(1/8)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a:xfrm>
            <a:off x="381000" y="1085859"/>
            <a:ext cx="8375904" cy="3739947"/>
          </a:xfrm>
        </p:spPr>
        <p:txBody>
          <a:bodyPr>
            <a:noAutofit/>
          </a:bodyPr>
          <a:lstStyle/>
          <a:p>
            <a:r>
              <a:rPr lang="en-US" sz="900" dirty="0"/>
              <a:t>"A common regulatory body vs independent ones, country level are less relevant than the content which needs regulation. We have seen a dramatic decrease of businesses, several closing down in our markets due to absurd requirements they could not fulfil, among the top industry players, not small banks. Instead of helping investors, this bunch of never-ending protective regulatory provisions will eventually lead to restricted access to research, hence less information - and eventually one sole option to trade, as all others are tired of investing crazy money in unsustainable business lines... I wonder whether this is the original purpose of this avalanche of enhanced regulatory papers... as it finally came out an immense pain."</a:t>
            </a:r>
          </a:p>
          <a:p>
            <a:r>
              <a:rPr lang="en-US" sz="900" dirty="0"/>
              <a:t>A supervision body should enhance the quality of national supervisory bodies</a:t>
            </a:r>
          </a:p>
          <a:p>
            <a:r>
              <a:rPr lang="en-US" sz="900" dirty="0"/>
              <a:t>Better coordination and enforcement</a:t>
            </a:r>
          </a:p>
          <a:p>
            <a:r>
              <a:rPr lang="en-US" sz="900" dirty="0"/>
              <a:t>Big differences between liquidity and deepness of different capital markets</a:t>
            </a:r>
          </a:p>
          <a:p>
            <a:r>
              <a:rPr lang="en-US" sz="900" dirty="0"/>
              <a:t>Centralisation implicitly assumes that the market experience is the same all around Europe while it is not. It also runs the risk of focusing on the "big fish" while in some jurisdictions the troubles might be caused by "small fish".</a:t>
            </a:r>
          </a:p>
          <a:p>
            <a:r>
              <a:rPr lang="en-US" sz="900" dirty="0"/>
              <a:t>Centralisation and unification will support wider European market environment.</a:t>
            </a:r>
          </a:p>
          <a:p>
            <a:r>
              <a:rPr lang="en-US" sz="900" dirty="0"/>
              <a:t>Centralisation of supervision of European financial markets will increase transparency and trust in the European Economy</a:t>
            </a:r>
          </a:p>
          <a:p>
            <a:r>
              <a:rPr lang="en-US" sz="900" dirty="0"/>
              <a:t>Centralised supervision across EU countries should assure equal rights and independent protection of investors within EU.</a:t>
            </a:r>
          </a:p>
          <a:p>
            <a:r>
              <a:rPr lang="en-US" sz="900" dirty="0"/>
              <a:t>Centralised supervision means that a set of rules applies to all financial markets; this reduces potential concerns of investors regarding for example regulatory risk, and so mitigates the issue of regulation volatility (which is a common issue in less civilised countries like Romania)</a:t>
            </a:r>
          </a:p>
          <a:p>
            <a:r>
              <a:rPr lang="en-US" sz="900" dirty="0"/>
              <a:t>Centralised supervision might help overcome biases and lack of transparency in existing national regulatory bodies.</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20</a:t>
            </a:fld>
            <a:endParaRPr lang="en-US" dirty="0"/>
          </a:p>
        </p:txBody>
      </p:sp>
    </p:spTree>
    <p:extLst>
      <p:ext uri="{BB962C8B-B14F-4D97-AF65-F5344CB8AC3E}">
        <p14:creationId xmlns:p14="http://schemas.microsoft.com/office/powerpoint/2010/main" val="982353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(2/8)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Autofit/>
          </a:bodyPr>
          <a:lstStyle/>
          <a:p>
            <a:r>
              <a:rPr lang="en-US" sz="900" dirty="0"/>
              <a:t>Centralising the supervision could be beneficial for markets</a:t>
            </a:r>
          </a:p>
          <a:p>
            <a:r>
              <a:rPr lang="en-US" sz="900" dirty="0"/>
              <a:t>A common EU regulatory body would be more objective than local authorities, especially when populists win the elections</a:t>
            </a:r>
          </a:p>
          <a:p>
            <a:r>
              <a:rPr lang="en-US" sz="900" dirty="0"/>
              <a:t>Common integration and common laws for the entire EU</a:t>
            </a:r>
          </a:p>
          <a:p>
            <a:r>
              <a:rPr lang="en-US" sz="900" dirty="0"/>
              <a:t>Companies have different needs and attitudes towards markets</a:t>
            </a:r>
          </a:p>
          <a:p>
            <a:r>
              <a:rPr lang="en-US" sz="900" dirty="0"/>
              <a:t>Efficiency and less regulation/ paperwork are important. If centralisation goes against these two aspects, then better without it.</a:t>
            </a:r>
          </a:p>
          <a:p>
            <a:r>
              <a:rPr lang="en-US" sz="900" dirty="0"/>
              <a:t>EU regulatory bodies do not understand specifics and problems of CEE markets. MAR regulation is the evidence of glaring short-seeing or incompetence of EU bodies</a:t>
            </a:r>
          </a:p>
          <a:p>
            <a:r>
              <a:rPr lang="en-US" sz="900" dirty="0"/>
              <a:t>European bodies have not shown a reasonable approach and, to some extent, try to establish themselves as the only "right" regulators - quite frequently the bodies lack the best of local professionals and substitute them with second grade people.</a:t>
            </a:r>
          </a:p>
          <a:p>
            <a:r>
              <a:rPr lang="en-US" sz="900" dirty="0"/>
              <a:t>Even existing EU-wide regulations are often applied without taking into account the specifics of the much smaller and underdeveloped CEE capital markets. Further centralisation will only deepen this problem. </a:t>
            </a:r>
          </a:p>
          <a:p>
            <a:r>
              <a:rPr lang="en-US" sz="900" dirty="0"/>
              <a:t>Every market has its own characteristics</a:t>
            </a:r>
          </a:p>
          <a:p>
            <a:r>
              <a:rPr lang="en-US" sz="900" dirty="0"/>
              <a:t>Financial markets vary in size and depth across Europe.  Such differences should be considered carefully when greater centralisation is in place</a:t>
            </a:r>
          </a:p>
          <a:p>
            <a:r>
              <a:rPr lang="en-US" sz="900" dirty="0"/>
              <a:t>From experience, leaving a lot of decision making and supervision to local regulators created misunderstanding and mismanagement of rules imposed. </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21</a:t>
            </a:fld>
            <a:endParaRPr lang="en-US" dirty="0"/>
          </a:p>
        </p:txBody>
      </p:sp>
    </p:spTree>
    <p:extLst>
      <p:ext uri="{BB962C8B-B14F-4D97-AF65-F5344CB8AC3E}">
        <p14:creationId xmlns:p14="http://schemas.microsoft.com/office/powerpoint/2010/main" val="315116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(3/8)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Autofit/>
          </a:bodyPr>
          <a:lstStyle/>
          <a:p>
            <a:r>
              <a:rPr lang="en-US" sz="900" dirty="0"/>
              <a:t>From my knowledge, other regulators (like FCA in UK) have approaches and expertise which are needed here, and central supervision would be strongly under their influence.</a:t>
            </a:r>
          </a:p>
          <a:p>
            <a:r>
              <a:rPr lang="en-US" sz="900" dirty="0"/>
              <a:t>Globalisation of trading requires globalisation of supervision</a:t>
            </a:r>
          </a:p>
          <a:p>
            <a:r>
              <a:rPr lang="en-US" sz="900" dirty="0"/>
              <a:t>Helps in market integration and in offering services across a number of markets</a:t>
            </a:r>
          </a:p>
          <a:p>
            <a:r>
              <a:rPr lang="en-US" sz="900" dirty="0"/>
              <a:t>Hopefully with greater centralisation will come deeper harmonisation which is, in my opinion vital for market development</a:t>
            </a:r>
          </a:p>
          <a:p>
            <a:r>
              <a:rPr lang="en-US" sz="900" dirty="0"/>
              <a:t>I am not sure that it will work effectively (there is quite a lot of countries in the EU with different legislative standards).</a:t>
            </a:r>
          </a:p>
          <a:p>
            <a:r>
              <a:rPr lang="en-US" sz="900" dirty="0"/>
              <a:t>I believe that forming a unionised body across the whole Europe will improve the depth and the quality of the products that are traded</a:t>
            </a:r>
          </a:p>
          <a:p>
            <a:r>
              <a:rPr lang="en-US" sz="900" dirty="0"/>
              <a:t>I believe that a pan-European body would be less vulnerable to 'regulatory capture'. The undue influence of influential groups.</a:t>
            </a:r>
          </a:p>
          <a:p>
            <a:r>
              <a:rPr lang="en-US" sz="900" dirty="0"/>
              <a:t>I believe the best regulation standards should be implemented across all markets as this would increase general public confidence in financial markets as well as decrease barriers to investing in foreign markets due to unfamiliarity with regulation.</a:t>
            </a:r>
          </a:p>
          <a:p>
            <a:r>
              <a:rPr lang="en-US" sz="900" dirty="0"/>
              <a:t>I cannot figure out with the data that I have at this moment how fast the reaction of ESMA shall be to the daily issues of local investment firms, and how much ESMA understands the specifics of local markets.</a:t>
            </a:r>
          </a:p>
          <a:p>
            <a:r>
              <a:rPr lang="en-US" sz="900" dirty="0"/>
              <a:t>I don't know the details of this important question. Both solutions have advantages and disadvantages (centralised and local models). In theory, I would support the centralised solution.    </a:t>
            </a:r>
          </a:p>
          <a:p>
            <a:r>
              <a:rPr lang="en-US" sz="900" dirty="0"/>
              <a:t>I just expect most needed pan European regulations after centralisation of supervision</a:t>
            </a:r>
          </a:p>
          <a:p>
            <a:r>
              <a:rPr lang="en-US" sz="900" dirty="0"/>
              <a:t>I strongly support the harmonisation of laws and regulations across the EU.</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22</a:t>
            </a:fld>
            <a:endParaRPr lang="en-US" dirty="0"/>
          </a:p>
        </p:txBody>
      </p:sp>
    </p:spTree>
    <p:extLst>
      <p:ext uri="{BB962C8B-B14F-4D97-AF65-F5344CB8AC3E}">
        <p14:creationId xmlns:p14="http://schemas.microsoft.com/office/powerpoint/2010/main" val="255877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(4/8)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rmAutofit/>
          </a:bodyPr>
          <a:lstStyle/>
          <a:p>
            <a:r>
              <a:rPr lang="en-US" sz="900" dirty="0"/>
              <a:t>I'm afraid but EU regulatory body does not have sufficient insights to individual market specifics.</a:t>
            </a:r>
          </a:p>
          <a:p>
            <a:r>
              <a:rPr lang="en-US" sz="900" dirty="0"/>
              <a:t>if markets remain fragmented from a transactional and regulatory standpoint, market depth and fairness cannot be assured</a:t>
            </a:r>
          </a:p>
          <a:p>
            <a:r>
              <a:rPr lang="en-US" sz="900" dirty="0"/>
              <a:t>If we want to have a common market, we need a common supervisor. Having same regulations with different regulators means different not common markets.</a:t>
            </a:r>
          </a:p>
          <a:p>
            <a:r>
              <a:rPr lang="en-US" sz="900" dirty="0"/>
              <a:t>In general, it is a good idea not to have too much lobbying power by local special interests; however the regulation is too much geared towards bigger/more developed countries and it burdens smaller countries/companies way over proportionally.</a:t>
            </a:r>
          </a:p>
          <a:p>
            <a:r>
              <a:rPr lang="en-US" sz="900" dirty="0"/>
              <a:t>In my opinion, it's not a problem of centralising - the system should be more decentralised, but with local supervisor being able to fine the abusers pronto.</a:t>
            </a:r>
          </a:p>
          <a:p>
            <a:r>
              <a:rPr lang="en-US" sz="900" dirty="0"/>
              <a:t>Incentivising harmonization</a:t>
            </a:r>
          </a:p>
          <a:p>
            <a:r>
              <a:rPr lang="en-US" sz="900" dirty="0"/>
              <a:t>Increased confidence of investors</a:t>
            </a:r>
          </a:p>
          <a:p>
            <a:r>
              <a:rPr lang="en-US" sz="900" dirty="0"/>
              <a:t>it is beneficial and could provide better supervision of investors and issuers already present on more European markets.</a:t>
            </a:r>
          </a:p>
          <a:p>
            <a:r>
              <a:rPr lang="en-US" sz="900" dirty="0"/>
              <a:t>More centralisation of supervision in the banking sector</a:t>
            </a:r>
          </a:p>
          <a:p>
            <a:r>
              <a:rPr lang="en-US" sz="900" dirty="0"/>
              <a:t>It is crucial to better supervise and control global investors/speculators like Soros </a:t>
            </a:r>
          </a:p>
          <a:p>
            <a:r>
              <a:rPr lang="en-US" sz="900" dirty="0"/>
              <a:t>It is difficult to introduce common regulations for so different countries. Each one has its own specifics.</a:t>
            </a:r>
          </a:p>
          <a:p>
            <a:r>
              <a:rPr lang="en-US" sz="900" dirty="0"/>
              <a:t>It is ok to have a single regulator to avoid differences in interpretation and guidelines, but it is important that the regulator takes into consideration the specifics of local markets</a:t>
            </a:r>
          </a:p>
          <a:p>
            <a:r>
              <a:rPr lang="en-US" sz="900" dirty="0"/>
              <a:t>It would simplify the understanding of cross border markets in the EU and therefore reduce part of country risk of individual markets</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23</a:t>
            </a:fld>
            <a:endParaRPr lang="en-US" dirty="0"/>
          </a:p>
        </p:txBody>
      </p:sp>
    </p:spTree>
    <p:extLst>
      <p:ext uri="{BB962C8B-B14F-4D97-AF65-F5344CB8AC3E}">
        <p14:creationId xmlns:p14="http://schemas.microsoft.com/office/powerpoint/2010/main" val="258967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(5/8)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rmAutofit lnSpcReduction="10000"/>
          </a:bodyPr>
          <a:lstStyle/>
          <a:p>
            <a:r>
              <a:rPr lang="en-US" sz="900" dirty="0"/>
              <a:t>It will make supervision more difficult</a:t>
            </a:r>
          </a:p>
          <a:p>
            <a:r>
              <a:rPr lang="en-US" sz="900" dirty="0"/>
              <a:t>It would be easier to implement and take into account only the ESMA regulation as opposed to ESMA and local regulation, which are only partially synchronised at the moment. </a:t>
            </a:r>
          </a:p>
          <a:p>
            <a:r>
              <a:rPr lang="en-US" sz="900" dirty="0"/>
              <a:t>It is impossible to centralise the supervision of markets at different development stages. The cooperation between bodies shall be strengthened instead of having an institutional centralisation</a:t>
            </a:r>
          </a:p>
          <a:p>
            <a:r>
              <a:rPr lang="en-US" sz="900" dirty="0"/>
              <a:t>Key issues from local perspective are sometimes secondary issues at regional level</a:t>
            </a:r>
          </a:p>
          <a:p>
            <a:r>
              <a:rPr lang="en-US" sz="900" dirty="0"/>
              <a:t>Less scope for political meddling</a:t>
            </a:r>
          </a:p>
          <a:p>
            <a:r>
              <a:rPr lang="en-US" sz="900" dirty="0"/>
              <a:t>Local CEE supervision is perceived as harsher than in rest of the EU</a:t>
            </a:r>
          </a:p>
          <a:p>
            <a:r>
              <a:rPr lang="en-US" sz="900" dirty="0"/>
              <a:t>Local NCAs have better knowledge and expertise of local conditions and that helps issuance (especially SMEs)</a:t>
            </a:r>
          </a:p>
          <a:p>
            <a:r>
              <a:rPr lang="en-US" sz="900" dirty="0"/>
              <a:t>Local regulators are politicised</a:t>
            </a:r>
          </a:p>
          <a:p>
            <a:r>
              <a:rPr lang="en-US" sz="900" dirty="0"/>
              <a:t>Local regulators have no idea on what works on the local market and what do not.</a:t>
            </a:r>
          </a:p>
          <a:p>
            <a:r>
              <a:rPr lang="en-US" sz="900" dirty="0"/>
              <a:t>Local regulators often create uncertainty with country specific requirements. This leads to time, uncertainty and explicit costs.</a:t>
            </a:r>
          </a:p>
          <a:p>
            <a:r>
              <a:rPr lang="en-US" sz="900" dirty="0"/>
              <a:t>The local regulatory impact should be reduced to a minimum, there is little to no added value.</a:t>
            </a:r>
          </a:p>
          <a:p>
            <a:r>
              <a:rPr lang="en-US" sz="900" dirty="0"/>
              <a:t>In my view, Local regulatory presence is important to be able to create efficient local regulation and to channel in the local needs into EU regulation</a:t>
            </a:r>
          </a:p>
          <a:p>
            <a:r>
              <a:rPr lang="en-US" sz="900" dirty="0"/>
              <a:t>Local SECs perceived as much slower - see examples of Lux listings with issues based on passport eg in Poland</a:t>
            </a:r>
          </a:p>
          <a:p>
            <a:r>
              <a:rPr lang="en-US" sz="900" dirty="0"/>
              <a:t>Local specifics can be ignored by central authority</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24</a:t>
            </a:fld>
            <a:endParaRPr lang="en-US" dirty="0"/>
          </a:p>
        </p:txBody>
      </p:sp>
    </p:spTree>
    <p:extLst>
      <p:ext uri="{BB962C8B-B14F-4D97-AF65-F5344CB8AC3E}">
        <p14:creationId xmlns:p14="http://schemas.microsoft.com/office/powerpoint/2010/main" val="1921886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(6/8)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rmAutofit/>
          </a:bodyPr>
          <a:lstStyle/>
          <a:p>
            <a:r>
              <a:rPr lang="en-US" sz="900" dirty="0"/>
              <a:t>Market fragmentation causes panic in the midst of a crisis. Centralisation (it must be smart) brings stability by promoting predictability.</a:t>
            </a:r>
          </a:p>
          <a:p>
            <a:r>
              <a:rPr lang="en-US" sz="900" dirty="0"/>
              <a:t>Markets across EU are too different and fragmented to be governed by a single authority.</a:t>
            </a:r>
          </a:p>
          <a:p>
            <a:r>
              <a:rPr lang="en-US" sz="900" dirty="0"/>
              <a:t>More centralisation means more marginalisation for smaller markets.</a:t>
            </a:r>
          </a:p>
          <a:p>
            <a:r>
              <a:rPr lang="en-US" sz="900" dirty="0"/>
              <a:t>More transparent and solid regulatory body for weakly institutionalised countries</a:t>
            </a:r>
          </a:p>
          <a:p>
            <a:r>
              <a:rPr lang="en-US" sz="900" dirty="0"/>
              <a:t>No real benefit to clients</a:t>
            </a:r>
          </a:p>
          <a:p>
            <a:r>
              <a:rPr lang="en-US" sz="900" dirty="0"/>
              <a:t>One central regulator may not understand the specificity of local markets </a:t>
            </a:r>
          </a:p>
          <a:p>
            <a:r>
              <a:rPr lang="en-US" sz="900" dirty="0"/>
              <a:t>Overarching overview</a:t>
            </a:r>
          </a:p>
          <a:p>
            <a:r>
              <a:rPr lang="en-US" sz="900" dirty="0"/>
              <a:t>Overpowering one body has inherent weaknesses and also increases bureaucracy. On the other hand, there are obvious advantages for the industry. </a:t>
            </a:r>
          </a:p>
          <a:p>
            <a:r>
              <a:rPr lang="en-US" sz="900" dirty="0"/>
              <a:t>Overregulation </a:t>
            </a:r>
          </a:p>
          <a:p>
            <a:r>
              <a:rPr lang="en-US" sz="900" dirty="0"/>
              <a:t>Potentially increased transparency, reduced risk</a:t>
            </a:r>
          </a:p>
          <a:p>
            <a:r>
              <a:rPr lang="en-US" sz="900" dirty="0"/>
              <a:t>This action will probably contribute to reducing corruption</a:t>
            </a:r>
          </a:p>
          <a:p>
            <a:r>
              <a:rPr lang="en-US" sz="900" dirty="0"/>
              <a:t>Pros: local supervision is not supporting market growth. Cons: there are market specifics (regulations) that should be considered (transition process)</a:t>
            </a:r>
          </a:p>
          <a:p>
            <a:r>
              <a:rPr lang="en-US" sz="900" dirty="0"/>
              <a:t>Reasonable central supervision, same rules across markets, would reduce investing cost and boost FDIs, providing much-needed fresh foreign capital to markets that suffers from low local liquidity</a:t>
            </a:r>
          </a:p>
          <a:p>
            <a:r>
              <a:rPr lang="en-US" sz="900" dirty="0"/>
              <a:t>The regulator was very late in introducing the regulation and gave little guidance.</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25</a:t>
            </a:fld>
            <a:endParaRPr lang="en-US" dirty="0"/>
          </a:p>
        </p:txBody>
      </p:sp>
    </p:spTree>
    <p:extLst>
      <p:ext uri="{BB962C8B-B14F-4D97-AF65-F5344CB8AC3E}">
        <p14:creationId xmlns:p14="http://schemas.microsoft.com/office/powerpoint/2010/main" val="88487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(7/8)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Autofit/>
          </a:bodyPr>
          <a:lstStyle/>
          <a:p>
            <a:r>
              <a:rPr lang="en-US" sz="900" dirty="0"/>
              <a:t>see benefits - the same level of regulation</a:t>
            </a:r>
          </a:p>
          <a:p>
            <a:r>
              <a:rPr lang="en-US" sz="900" dirty="0"/>
              <a:t>Some of the centralised regulations for sure will not suit all of the markets (economies in the EU are at different stages of development).</a:t>
            </a:r>
          </a:p>
          <a:p>
            <a:r>
              <a:rPr lang="en-US" sz="900" dirty="0"/>
              <a:t>Standard harmonisation allows for increased cross border investment and lower regulatory risk of local markets for foreign investors.</a:t>
            </a:r>
          </a:p>
          <a:p>
            <a:r>
              <a:rPr lang="en-US" sz="900" dirty="0"/>
              <a:t>Standardization of the rules of the game and enforcement.</a:t>
            </a:r>
          </a:p>
          <a:p>
            <a:r>
              <a:rPr lang="en-US" sz="900" dirty="0"/>
              <a:t>Such a possibility would increase the public confidence in smaller more fragmented markets. This model of supervision should be carried out in cooperation with the local authorities - similarly to the SSM framework for the banking sector.</a:t>
            </a:r>
          </a:p>
          <a:p>
            <a:r>
              <a:rPr lang="en-US" sz="900" dirty="0"/>
              <a:t>The centralisation will introduce more competency at a standard level throughout the union and more supervision and common standards</a:t>
            </a:r>
          </a:p>
          <a:p>
            <a:r>
              <a:rPr lang="en-US" sz="900" dirty="0"/>
              <a:t>Focus should not be on centralisation, but on enforcing existing regulations and protecting market integrity on a low level. A centralised body would focus on large institutions; I don't need that - what I need is better focus on dishonest local competitors.</a:t>
            </a:r>
          </a:p>
          <a:p>
            <a:r>
              <a:rPr lang="en-US" sz="900" dirty="0"/>
              <a:t>The level of expertise of the local regulator is very low. The experts lack practical knowledge and have little incentives to support the industry</a:t>
            </a:r>
          </a:p>
          <a:p>
            <a:r>
              <a:rPr lang="en-US" sz="900" dirty="0"/>
              <a:t>The local NCA is overly politicised, the commissioners have no relevant professional background, high level of cronyism, resulting in poor market supervision</a:t>
            </a:r>
          </a:p>
          <a:p>
            <a:r>
              <a:rPr lang="en-US" sz="900" dirty="0"/>
              <a:t>The sector is overregulated and this excessive regulation, while protects clients in general, put excessive burden on the sector; this increases costs too much relative to the increase in protection.</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26</a:t>
            </a:fld>
            <a:endParaRPr lang="en-US" dirty="0"/>
          </a:p>
        </p:txBody>
      </p:sp>
    </p:spTree>
    <p:extLst>
      <p:ext uri="{BB962C8B-B14F-4D97-AF65-F5344CB8AC3E}">
        <p14:creationId xmlns:p14="http://schemas.microsoft.com/office/powerpoint/2010/main" val="20397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9B294-720F-4D19-9C09-E5CBD6ED81EC}"/>
              </a:ext>
            </a:extLst>
          </p:cNvPr>
          <p:cNvSpPr>
            <a:spLocks noGrp="1"/>
          </p:cNvSpPr>
          <p:nvPr>
            <p:ph type="title"/>
          </p:nvPr>
        </p:nvSpPr>
        <p:spPr/>
        <p:txBody>
          <a:bodyPr>
            <a:noAutofit/>
          </a:bodyPr>
          <a:lstStyle/>
          <a:p>
            <a:r>
              <a:rPr lang="en-US" sz="1600" dirty="0"/>
              <a:t>To what extent do you agree with greater centralisation of supervision of European financial markets by a common EU regulatory body? EXPLAIN YOUR RATING (8/8)</a:t>
            </a:r>
          </a:p>
        </p:txBody>
      </p:sp>
      <p:sp>
        <p:nvSpPr>
          <p:cNvPr id="6" name="Content Placeholder 5">
            <a:extLst>
              <a:ext uri="{FF2B5EF4-FFF2-40B4-BE49-F238E27FC236}">
                <a16:creationId xmlns:a16="http://schemas.microsoft.com/office/drawing/2014/main" id="{555F2083-0BC9-481E-A84C-2B7505E9544B}"/>
              </a:ext>
            </a:extLst>
          </p:cNvPr>
          <p:cNvSpPr>
            <a:spLocks noGrp="1"/>
          </p:cNvSpPr>
          <p:nvPr>
            <p:ph idx="1"/>
          </p:nvPr>
        </p:nvSpPr>
        <p:spPr/>
        <p:txBody>
          <a:bodyPr>
            <a:noAutofit/>
          </a:bodyPr>
          <a:lstStyle/>
          <a:p>
            <a:r>
              <a:rPr lang="en-US" sz="900" dirty="0"/>
              <a:t>There are different markets, with different development stages. </a:t>
            </a:r>
          </a:p>
          <a:p>
            <a:r>
              <a:rPr lang="en-US" sz="900" dirty="0"/>
              <a:t>There is need for harmonisation, including homogeneous rules and transparency across markets</a:t>
            </a:r>
          </a:p>
          <a:p>
            <a:r>
              <a:rPr lang="en-US" sz="900" dirty="0"/>
              <a:t>There should be single rules</a:t>
            </a:r>
          </a:p>
          <a:p>
            <a:r>
              <a:rPr lang="en-US" sz="900" dirty="0"/>
              <a:t>To be effective, capital markets regulation and supervision must be fulfilled locally.</a:t>
            </a:r>
          </a:p>
          <a:p>
            <a:r>
              <a:rPr lang="en-US" sz="900" dirty="0"/>
              <a:t>To simplify costs of admin, legal efforts by issuers and other actors may particularly benefit investors, savers of smaller CEE markets by having more products, better services, more choice. </a:t>
            </a:r>
          </a:p>
          <a:p>
            <a:r>
              <a:rPr lang="en-US" sz="900" dirty="0"/>
              <a:t>Transparency would enhance trust in the system</a:t>
            </a:r>
          </a:p>
          <a:p>
            <a:r>
              <a:rPr lang="en-US" sz="900" dirty="0"/>
              <a:t>While it is an advantage to have a central regulatory body, also local specifics must be considered at the same time.</a:t>
            </a:r>
          </a:p>
        </p:txBody>
      </p:sp>
      <p:sp>
        <p:nvSpPr>
          <p:cNvPr id="3" name="Slide Number Placeholder 2">
            <a:extLst>
              <a:ext uri="{FF2B5EF4-FFF2-40B4-BE49-F238E27FC236}">
                <a16:creationId xmlns:a16="http://schemas.microsoft.com/office/drawing/2014/main" id="{7D38CDFD-9052-4B19-8C03-5A365D3C8356}"/>
              </a:ext>
            </a:extLst>
          </p:cNvPr>
          <p:cNvSpPr>
            <a:spLocks noGrp="1"/>
          </p:cNvSpPr>
          <p:nvPr>
            <p:ph type="sldNum" sz="quarter" idx="12"/>
          </p:nvPr>
        </p:nvSpPr>
        <p:spPr/>
        <p:txBody>
          <a:bodyPr/>
          <a:lstStyle/>
          <a:p>
            <a:fld id="{4E4A4924-7CC3-4BF6-9C5C-A8E770D15754}" type="slidenum">
              <a:rPr lang="en-US" smtClean="0"/>
              <a:t>27</a:t>
            </a:fld>
            <a:endParaRPr lang="en-US" dirty="0"/>
          </a:p>
        </p:txBody>
      </p:sp>
    </p:spTree>
    <p:extLst>
      <p:ext uri="{BB962C8B-B14F-4D97-AF65-F5344CB8AC3E}">
        <p14:creationId xmlns:p14="http://schemas.microsoft.com/office/powerpoint/2010/main" val="293894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F39E-0B30-4A4B-966A-452E5E7E8F9A}"/>
              </a:ext>
            </a:extLst>
          </p:cNvPr>
          <p:cNvSpPr>
            <a:spLocks noGrp="1"/>
          </p:cNvSpPr>
          <p:nvPr>
            <p:ph type="title"/>
          </p:nvPr>
        </p:nvSpPr>
        <p:spPr/>
        <p:txBody>
          <a:bodyPr>
            <a:noAutofit/>
          </a:bodyPr>
          <a:lstStyle/>
          <a:p>
            <a:r>
              <a:rPr lang="en-US" sz="1600" dirty="0"/>
              <a:t>What issues, if any, prevent the development of your local capital market? Other (1/2)</a:t>
            </a:r>
          </a:p>
        </p:txBody>
      </p:sp>
      <p:sp>
        <p:nvSpPr>
          <p:cNvPr id="3" name="Content Placeholder 2">
            <a:extLst>
              <a:ext uri="{FF2B5EF4-FFF2-40B4-BE49-F238E27FC236}">
                <a16:creationId xmlns:a16="http://schemas.microsoft.com/office/drawing/2014/main" id="{5DF0577F-5D65-4B90-B695-89C242957D07}"/>
              </a:ext>
            </a:extLst>
          </p:cNvPr>
          <p:cNvSpPr>
            <a:spLocks noGrp="1"/>
          </p:cNvSpPr>
          <p:nvPr>
            <p:ph idx="1"/>
          </p:nvPr>
        </p:nvSpPr>
        <p:spPr/>
        <p:txBody>
          <a:bodyPr>
            <a:noAutofit/>
          </a:bodyPr>
          <a:lstStyle/>
          <a:p>
            <a:r>
              <a:rPr lang="en-US" sz="900" dirty="0"/>
              <a:t>Capital controls, weak macro</a:t>
            </a:r>
          </a:p>
          <a:p>
            <a:r>
              <a:rPr lang="en-US" sz="900" dirty="0"/>
              <a:t>It often seems easier to poorly advise and lend to corporate clients (especially in current abundance of capital situation) and achieve selfish short-term objectives instead of doing what it is really better, from a long term perspective, for the potential corporate issuer, investor community, society at large, development of market. Tax advantages provided for treatment of debt vs equity financing are also not serving well equity culture. This has been a sad picture of short-termism winning over long-term prosperity past 2.5 decades. Corporates and investors will do what they are incentivised to do. Regulation should be made fair and should not only advantage selected sources of capital.</a:t>
            </a:r>
          </a:p>
          <a:p>
            <a:r>
              <a:rPr lang="en-US" sz="900" dirty="0"/>
              <a:t>Government interference in the business of listed companies</a:t>
            </a:r>
          </a:p>
          <a:p>
            <a:r>
              <a:rPr lang="en-US" sz="900" dirty="0"/>
              <a:t>Governments uncertainty regarding fiscal policy, plans for private managed pensions</a:t>
            </a:r>
          </a:p>
          <a:p>
            <a:r>
              <a:rPr lang="en-US" sz="900" dirty="0"/>
              <a:t>Increasing the number of state-owned companies</a:t>
            </a:r>
          </a:p>
          <a:p>
            <a:r>
              <a:rPr lang="en-US" sz="900" dirty="0"/>
              <a:t>Inefficient regulator that doesn't protect the integrity of the market.</a:t>
            </a:r>
          </a:p>
          <a:p>
            <a:r>
              <a:rPr lang="en-US" sz="900" dirty="0"/>
              <a:t>Lack of critical mass, investments, innovation.</a:t>
            </a:r>
          </a:p>
          <a:p>
            <a:r>
              <a:rPr lang="en-US" sz="900" dirty="0"/>
              <a:t>Lack of derivatives, lack of easy and cheap access for foreigners</a:t>
            </a:r>
          </a:p>
          <a:p>
            <a:r>
              <a:rPr lang="en-US" sz="900" dirty="0"/>
              <a:t>Lack of proper market knowledge, discipline and standards.</a:t>
            </a:r>
          </a:p>
          <a:p>
            <a:r>
              <a:rPr lang="en-US" sz="900" dirty="0"/>
              <a:t>Lack of transparency (insider trading, front running, etc.)</a:t>
            </a:r>
          </a:p>
          <a:p>
            <a:r>
              <a:rPr lang="en-US" sz="900" dirty="0"/>
              <a:t>Low education &amp; awareness of saving alternatives</a:t>
            </a:r>
          </a:p>
        </p:txBody>
      </p:sp>
      <p:sp>
        <p:nvSpPr>
          <p:cNvPr id="4" name="Slide Number Placeholder 3">
            <a:extLst>
              <a:ext uri="{FF2B5EF4-FFF2-40B4-BE49-F238E27FC236}">
                <a16:creationId xmlns:a16="http://schemas.microsoft.com/office/drawing/2014/main" id="{25EFDC16-6A34-477C-AAB1-AB15BC74EBFF}"/>
              </a:ext>
            </a:extLst>
          </p:cNvPr>
          <p:cNvSpPr>
            <a:spLocks noGrp="1"/>
          </p:cNvSpPr>
          <p:nvPr>
            <p:ph type="sldNum" sz="quarter" idx="12"/>
          </p:nvPr>
        </p:nvSpPr>
        <p:spPr/>
        <p:txBody>
          <a:bodyPr/>
          <a:lstStyle/>
          <a:p>
            <a:fld id="{4E4A4924-7CC3-4BF6-9C5C-A8E770D15754}" type="slidenum">
              <a:rPr lang="en-US" smtClean="0"/>
              <a:t>28</a:t>
            </a:fld>
            <a:endParaRPr lang="en-US" dirty="0"/>
          </a:p>
        </p:txBody>
      </p:sp>
    </p:spTree>
    <p:extLst>
      <p:ext uri="{BB962C8B-B14F-4D97-AF65-F5344CB8AC3E}">
        <p14:creationId xmlns:p14="http://schemas.microsoft.com/office/powerpoint/2010/main" val="343982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F39E-0B30-4A4B-966A-452E5E7E8F9A}"/>
              </a:ext>
            </a:extLst>
          </p:cNvPr>
          <p:cNvSpPr>
            <a:spLocks noGrp="1"/>
          </p:cNvSpPr>
          <p:nvPr>
            <p:ph type="title"/>
          </p:nvPr>
        </p:nvSpPr>
        <p:spPr/>
        <p:txBody>
          <a:bodyPr>
            <a:noAutofit/>
          </a:bodyPr>
          <a:lstStyle/>
          <a:p>
            <a:r>
              <a:rPr lang="en-US" sz="1600" dirty="0"/>
              <a:t>What issues, if any, prevent the development of your local capital market? Other (2/2)</a:t>
            </a:r>
          </a:p>
        </p:txBody>
      </p:sp>
      <p:sp>
        <p:nvSpPr>
          <p:cNvPr id="3" name="Content Placeholder 2">
            <a:extLst>
              <a:ext uri="{FF2B5EF4-FFF2-40B4-BE49-F238E27FC236}">
                <a16:creationId xmlns:a16="http://schemas.microsoft.com/office/drawing/2014/main" id="{5DF0577F-5D65-4B90-B695-89C242957D07}"/>
              </a:ext>
            </a:extLst>
          </p:cNvPr>
          <p:cNvSpPr>
            <a:spLocks noGrp="1"/>
          </p:cNvSpPr>
          <p:nvPr>
            <p:ph idx="1"/>
          </p:nvPr>
        </p:nvSpPr>
        <p:spPr/>
        <p:txBody>
          <a:bodyPr>
            <a:noAutofit/>
          </a:bodyPr>
          <a:lstStyle/>
          <a:p>
            <a:r>
              <a:rPr lang="en-US" sz="900" dirty="0"/>
              <a:t>Low level of trust/confidence in issuers. </a:t>
            </a:r>
          </a:p>
          <a:p>
            <a:r>
              <a:rPr lang="en-US" sz="900" dirty="0"/>
              <a:t>Most successful companies in the region prefer to exit from corporations than an IPO. The cost-benefit analysis of a potential IPO is currently too heavy on the cost/ burden/ risk side.</a:t>
            </a:r>
          </a:p>
          <a:p>
            <a:r>
              <a:rPr lang="en-US" sz="900" dirty="0"/>
              <a:t>Not enough liquidity and market depth</a:t>
            </a:r>
          </a:p>
          <a:p>
            <a:r>
              <a:rPr lang="en-US" sz="900" dirty="0"/>
              <a:t>Please see answers on first page: low financial education and awareness regarding the profession, cumbersome regulation for many products, pension system under threat. If you just want one element: financial education. It is the area we (CFA Societies and CFA Institute) should be doing a lot more. </a:t>
            </a:r>
          </a:p>
          <a:p>
            <a:r>
              <a:rPr lang="en-US" sz="900" dirty="0"/>
              <a:t>Polish specifics - risk of major changes to pension funds (even risk of liquidation)</a:t>
            </a:r>
          </a:p>
          <a:p>
            <a:r>
              <a:rPr lang="en-US" sz="900" dirty="0"/>
              <a:t>Political situation which threatens democracy and free market</a:t>
            </a:r>
          </a:p>
          <a:p>
            <a:r>
              <a:rPr lang="en-US" sz="900" dirty="0"/>
              <a:t>Political uncertainty, due to governments’ politically motivated influence over economy.</a:t>
            </a:r>
          </a:p>
          <a:p>
            <a:r>
              <a:rPr lang="en-US" sz="900" dirty="0"/>
              <a:t>Politics</a:t>
            </a:r>
          </a:p>
          <a:p>
            <a:r>
              <a:rPr lang="en-US" sz="900" dirty="0"/>
              <a:t>Politics (e.g. very poor management of state-owned companies, politically-driven decisions of the regulatory bodies, uncertainty regarding the pensions system "reform" etc.) </a:t>
            </a:r>
          </a:p>
          <a:p>
            <a:r>
              <a:rPr lang="en-US" sz="900" dirty="0"/>
              <a:t>Poor liquidity</a:t>
            </a:r>
          </a:p>
          <a:p>
            <a:r>
              <a:rPr lang="en-US" sz="900" dirty="0"/>
              <a:t>Size issue - very little issuers that can issue equity or debt of a size that would attract international institutional investors</a:t>
            </a:r>
          </a:p>
          <a:p>
            <a:r>
              <a:rPr lang="en-US" sz="900" dirty="0"/>
              <a:t>state ownership</a:t>
            </a:r>
          </a:p>
          <a:p>
            <a:r>
              <a:rPr lang="en-US" sz="900" dirty="0"/>
              <a:t>Unfair advantages taken by State/ Treasury being minority SH in public (privatised) companies</a:t>
            </a:r>
          </a:p>
          <a:p>
            <a:r>
              <a:rPr lang="en-US" sz="900" dirty="0"/>
              <a:t>Vast majority of companies with more market cap in Poland is state-owned</a:t>
            </a:r>
          </a:p>
        </p:txBody>
      </p:sp>
      <p:sp>
        <p:nvSpPr>
          <p:cNvPr id="4" name="Slide Number Placeholder 3">
            <a:extLst>
              <a:ext uri="{FF2B5EF4-FFF2-40B4-BE49-F238E27FC236}">
                <a16:creationId xmlns:a16="http://schemas.microsoft.com/office/drawing/2014/main" id="{25EFDC16-6A34-477C-AAB1-AB15BC74EBFF}"/>
              </a:ext>
            </a:extLst>
          </p:cNvPr>
          <p:cNvSpPr>
            <a:spLocks noGrp="1"/>
          </p:cNvSpPr>
          <p:nvPr>
            <p:ph type="sldNum" sz="quarter" idx="12"/>
          </p:nvPr>
        </p:nvSpPr>
        <p:spPr/>
        <p:txBody>
          <a:bodyPr/>
          <a:lstStyle/>
          <a:p>
            <a:fld id="{4E4A4924-7CC3-4BF6-9C5C-A8E770D15754}" type="slidenum">
              <a:rPr lang="en-US" smtClean="0"/>
              <a:t>29</a:t>
            </a:fld>
            <a:endParaRPr lang="en-US" dirty="0"/>
          </a:p>
        </p:txBody>
      </p:sp>
    </p:spTree>
    <p:extLst>
      <p:ext uri="{BB962C8B-B14F-4D97-AF65-F5344CB8AC3E}">
        <p14:creationId xmlns:p14="http://schemas.microsoft.com/office/powerpoint/2010/main" val="317153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B55A-DBD5-4B04-A9A4-12FB55309722}"/>
              </a:ext>
            </a:extLst>
          </p:cNvPr>
          <p:cNvSpPr>
            <a:spLocks noGrp="1"/>
          </p:cNvSpPr>
          <p:nvPr>
            <p:ph type="title"/>
          </p:nvPr>
        </p:nvSpPr>
        <p:spPr/>
        <p:txBody>
          <a:bodyPr/>
          <a:lstStyle/>
          <a:p>
            <a:r>
              <a:rPr lang="en-US" dirty="0"/>
              <a:t>SUMMARY (1/2)</a:t>
            </a:r>
          </a:p>
        </p:txBody>
      </p:sp>
      <p:sp>
        <p:nvSpPr>
          <p:cNvPr id="4" name="Content Placeholder 3">
            <a:extLst>
              <a:ext uri="{FF2B5EF4-FFF2-40B4-BE49-F238E27FC236}">
                <a16:creationId xmlns:a16="http://schemas.microsoft.com/office/drawing/2014/main" id="{A049E7E0-0732-4735-AF21-837E0A2A5350}"/>
              </a:ext>
            </a:extLst>
          </p:cNvPr>
          <p:cNvSpPr>
            <a:spLocks noGrp="1"/>
          </p:cNvSpPr>
          <p:nvPr>
            <p:ph idx="1"/>
          </p:nvPr>
        </p:nvSpPr>
        <p:spPr>
          <a:xfrm>
            <a:off x="381000" y="1059582"/>
            <a:ext cx="8375904" cy="3569569"/>
          </a:xfrm>
        </p:spPr>
        <p:txBody>
          <a:bodyPr>
            <a:normAutofit fontScale="92500"/>
          </a:bodyPr>
          <a:lstStyle/>
          <a:p>
            <a:pPr algn="just"/>
            <a:r>
              <a:rPr lang="en-US" dirty="0"/>
              <a:t>The survey results reveal a strong call from CEE members for increased centralisation of supervision of European financial markets (such as major supervisory powers for ESMA). 67% of respondents agree or strongly agree that supervision should be more centralised, while only 20% of the respondents disagree or strongly disagree with a greater centralisation approach.</a:t>
            </a:r>
          </a:p>
          <a:p>
            <a:pPr algn="just"/>
            <a:r>
              <a:rPr lang="en-US" dirty="0"/>
              <a:t>According to 43% of respondents, the current fragmentation of capital markets and the low level of liquidity in the CEE can be addressed by increasing the harmonisation of regulation and supervision across CEE markets. Yet, almost 30% of respondents believe that less regulation in their local capital markets would improve liquidity and facilitate capital formation.</a:t>
            </a:r>
          </a:p>
          <a:p>
            <a:pPr algn="just"/>
            <a:r>
              <a:rPr lang="en-US" dirty="0"/>
              <a:t>Concerning the recent changes in the European financial services environment, there is little approval for the introduction of the Markets in Financial Instruments Regulation/Directive (MiFIR/MiFID II) – only 22% are satisfied or very satisfied – while almost 40% of respondents are unsatisfied with this legislation. There is much more appreciation for the Payment Service Directive (PSD2): 39% of investment management professionals are satisfied or very satisfied with this new directive.</a:t>
            </a:r>
          </a:p>
          <a:p>
            <a:pPr marL="9144" indent="0">
              <a:buNone/>
            </a:pPr>
            <a:endParaRPr lang="en-US" dirty="0"/>
          </a:p>
        </p:txBody>
      </p:sp>
      <p:sp>
        <p:nvSpPr>
          <p:cNvPr id="5" name="Slide Number Placeholder 4">
            <a:extLst>
              <a:ext uri="{FF2B5EF4-FFF2-40B4-BE49-F238E27FC236}">
                <a16:creationId xmlns:a16="http://schemas.microsoft.com/office/drawing/2014/main" id="{8B91BB94-DBC0-448B-A6E8-C9B7F68D4F43}"/>
              </a:ext>
            </a:extLst>
          </p:cNvPr>
          <p:cNvSpPr>
            <a:spLocks noGrp="1"/>
          </p:cNvSpPr>
          <p:nvPr>
            <p:ph type="sldNum" sz="quarter" idx="12"/>
          </p:nvPr>
        </p:nvSpPr>
        <p:spPr/>
        <p:txBody>
          <a:bodyPr/>
          <a:lstStyle/>
          <a:p>
            <a:fld id="{4E4A4924-7CC3-4BF6-9C5C-A8E770D15754}" type="slidenum">
              <a:rPr lang="en-US" smtClean="0"/>
              <a:t>3</a:t>
            </a:fld>
            <a:endParaRPr lang="en-US" dirty="0"/>
          </a:p>
        </p:txBody>
      </p:sp>
    </p:spTree>
    <p:extLst>
      <p:ext uri="{BB962C8B-B14F-4D97-AF65-F5344CB8AC3E}">
        <p14:creationId xmlns:p14="http://schemas.microsoft.com/office/powerpoint/2010/main" val="406865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In light of recent cases of mis-selling of financial products in the CEE region, what level of trust do you have in your local financial market? EXPLAIN YOUR RATING (1/5)</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Autofit/>
          </a:bodyPr>
          <a:lstStyle/>
          <a:p>
            <a:r>
              <a:rPr lang="en-US" sz="900" dirty="0"/>
              <a:t>An investor in Slovenian market is at a low risk of being defrauded. Much higher risk is the very poor liquidity and market volume.</a:t>
            </a:r>
          </a:p>
          <a:p>
            <a:r>
              <a:rPr lang="en-US" sz="900" dirty="0"/>
              <a:t>As a professional investment adviser I do not see any structural problems in that area, nowadays. The number of mis-selling cases are in a decreasing trend.</a:t>
            </a:r>
          </a:p>
          <a:p>
            <a:r>
              <a:rPr lang="en-US" sz="900" dirty="0"/>
              <a:t>Bad experiences in the past, but positive equity momentum nowadays. </a:t>
            </a:r>
          </a:p>
          <a:p>
            <a:r>
              <a:rPr lang="en-US" sz="900" dirty="0"/>
              <a:t>Basically OK, but strongly influenced by politics</a:t>
            </a:r>
          </a:p>
          <a:p>
            <a:r>
              <a:rPr lang="en-US" sz="900" dirty="0"/>
              <a:t>Cases of mis-selling of financial products by local banks have occurred in my local market</a:t>
            </a:r>
          </a:p>
          <a:p>
            <a:r>
              <a:rPr lang="en-US" sz="900" dirty="0"/>
              <a:t>Financial companies in Cyprus are mainly Forex brokerage companies. It is extremely difficult to have a good control on them. Thus, I believe there are too many cases of mis-selling but I am confident that this issue will be controlled slowly </a:t>
            </a:r>
          </a:p>
          <a:p>
            <a:r>
              <a:rPr lang="en-US" sz="900" dirty="0"/>
              <a:t>Given my work experience and environment, I witnessed a lot of miss-selling, especially on simple products such as mutual funds as employees of financial institutions are pressured by KPIs, MBOs or receive ill-suited incentives (money bonuses, trips, other rewards) and they feel they have to "trick" a client into buying the products and services. In my opinion, MiFID II will only put burdens on clients in signing more papers or saying "yes" to more checks and questions but I don’t think that things will improve radically.    </a:t>
            </a:r>
          </a:p>
          <a:p>
            <a:r>
              <a:rPr lang="en-US" sz="900" dirty="0"/>
              <a:t>Higher in plain vanilla assets like stocks/bonds, lower for instruments of collective investing such as funds, etc.</a:t>
            </a:r>
          </a:p>
          <a:p>
            <a:r>
              <a:rPr lang="en-US" sz="900" dirty="0"/>
              <a:t>Highly regulated and supervised environment</a:t>
            </a:r>
          </a:p>
          <a:p>
            <a:r>
              <a:rPr lang="en-US" sz="900" dirty="0"/>
              <a:t>I am not sure, that local financial market work effectively</a:t>
            </a:r>
          </a:p>
          <a:p>
            <a:r>
              <a:rPr lang="en-US" sz="900" dirty="0"/>
              <a:t>I believe that requirements for analysts to be allowed to sell, advise on and manage financial products are to low, and that there is low ethics in the industry. This has somewhat improved since the 2008 financial crisis but general public still has not regained its trust.  </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30</a:t>
            </a:fld>
            <a:endParaRPr lang="en-US" dirty="0"/>
          </a:p>
        </p:txBody>
      </p:sp>
    </p:spTree>
    <p:extLst>
      <p:ext uri="{BB962C8B-B14F-4D97-AF65-F5344CB8AC3E}">
        <p14:creationId xmlns:p14="http://schemas.microsoft.com/office/powerpoint/2010/main" val="263130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In light of recent cases of mis-selling of financial products in the CEE region, what level of trust do you have in your local financial market? EXPLAIN YOUR RATING (2/5)</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rmAutofit/>
          </a:bodyPr>
          <a:lstStyle/>
          <a:p>
            <a:r>
              <a:rPr lang="en-US" sz="900" dirty="0"/>
              <a:t>I do not perceive Polish capital market as more/less trustworthy compared with other capital markets. </a:t>
            </a:r>
          </a:p>
          <a:p>
            <a:r>
              <a:rPr lang="en-US" sz="900" dirty="0"/>
              <a:t>In Romania, most of miss-selling is done by Forex (CFD) dealers who deceive their clients by promising them tremendous gains at no risk. Poorly educated people believe such non-sense and lose their capital;</a:t>
            </a:r>
          </a:p>
          <a:p>
            <a:r>
              <a:rPr lang="en-US" sz="900" dirty="0"/>
              <a:t>Institutional burdens, especially law environment </a:t>
            </a:r>
          </a:p>
          <a:p>
            <a:r>
              <a:rPr lang="en-US" sz="900" dirty="0"/>
              <a:t>Investors’ interest is at the lowest priority. Fees are at the highest levels among peers.</a:t>
            </a:r>
          </a:p>
          <a:p>
            <a:r>
              <a:rPr lang="en-US" sz="900" dirty="0"/>
              <a:t>Investor intermediaries are overly cautious when selling products to retail investors, but even simple products are not well explained</a:t>
            </a:r>
          </a:p>
          <a:p>
            <a:r>
              <a:rPr lang="en-US" sz="900" dirty="0"/>
              <a:t>it is quite ok</a:t>
            </a:r>
          </a:p>
          <a:p>
            <a:r>
              <a:rPr lang="en-US" sz="900" dirty="0"/>
              <a:t>It seems not to be much different from nearby markets such as Italy or Austria.</a:t>
            </a:r>
          </a:p>
          <a:p>
            <a:r>
              <a:rPr lang="en-US" sz="900" dirty="0"/>
              <a:t>It's true that some products (foreign currency-denominated mortgages, structured investment funds) affect negatively trust level. Still, the market is getting more and more mature.</a:t>
            </a:r>
          </a:p>
          <a:p>
            <a:r>
              <a:rPr lang="en-US" sz="900" dirty="0"/>
              <a:t>Lack of regulations and investor protection enforcement </a:t>
            </a:r>
          </a:p>
          <a:p>
            <a:r>
              <a:rPr lang="en-US" sz="900" dirty="0"/>
              <a:t>Little depth, known instances of market manipulation</a:t>
            </a:r>
          </a:p>
          <a:p>
            <a:r>
              <a:rPr lang="en-US" sz="900" dirty="0"/>
              <a:t>Loss of trust has occurred primarily at the level of non-sophisticated retail investors and is more related to market downturns versus expectations.</a:t>
            </a:r>
          </a:p>
          <a:p>
            <a:r>
              <a:rPr lang="en-US" sz="900" dirty="0"/>
              <a:t>Low ethics, low enforcement, court system incapacitated</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31</a:t>
            </a:fld>
            <a:endParaRPr lang="en-US" dirty="0"/>
          </a:p>
        </p:txBody>
      </p:sp>
    </p:spTree>
    <p:extLst>
      <p:ext uri="{BB962C8B-B14F-4D97-AF65-F5344CB8AC3E}">
        <p14:creationId xmlns:p14="http://schemas.microsoft.com/office/powerpoint/2010/main" val="166295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In light of recent cases of mis-selling of financial products in the CEE region, what level of trust do you have in your local financial market? EXPLAIN YOUR RATING (3/5)</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rmAutofit fontScale="92500" lnSpcReduction="20000"/>
          </a:bodyPr>
          <a:lstStyle/>
          <a:p>
            <a:r>
              <a:rPr lang="en-US" sz="1000" dirty="0"/>
              <a:t>Low level of expertise and independence of the regulator</a:t>
            </a:r>
          </a:p>
          <a:p>
            <a:r>
              <a:rPr lang="en-US" sz="1000" dirty="0"/>
              <a:t>Market participants have low experience, so market misbehavior is sometimes unintentional, still damaging.</a:t>
            </a:r>
          </a:p>
          <a:p>
            <a:r>
              <a:rPr lang="en-US" sz="1000" dirty="0"/>
              <a:t>Market supervision by capital market institutions is pretty tight.</a:t>
            </a:r>
          </a:p>
          <a:p>
            <a:r>
              <a:rPr lang="en-US" sz="1000" dirty="0"/>
              <a:t>Markets are always right - in the long run at least. Financial industry seems to be learning very slowly, that if it outsources distribution to third parties, it gives up most of financial company returns and also the clients return from the product to distribution parties. Third parties dominantly face short term incentives from financial product companies that are not suited for long-term investment products. Direct distribution models will hopefully eliminate this short-termism and return more profit to clients and financial product creators/managers, and hopefully will create an environment in which long-term orientation of financial advisors will be properly recognised and rewarded.</a:t>
            </a:r>
          </a:p>
          <a:p>
            <a:r>
              <a:rPr lang="en-US" sz="1000" dirty="0"/>
              <a:t>MiFID killed most of mis-selling ideas</a:t>
            </a:r>
          </a:p>
          <a:p>
            <a:r>
              <a:rPr lang="en-US" sz="1000" dirty="0"/>
              <a:t>Mis-selling has always been in place and always will be. Risk aversion and common sense needs to be in place.</a:t>
            </a:r>
          </a:p>
          <a:p>
            <a:r>
              <a:rPr lang="en-US" sz="1000" dirty="0"/>
              <a:t>Mis-selling still occurs, especially within non-banking financial advisory field. The current regulation only causes administrative burden and does not avoid mis-selling at all.</a:t>
            </a:r>
          </a:p>
          <a:p>
            <a:r>
              <a:rPr lang="en-US" sz="1000" dirty="0"/>
              <a:t>My local financial market is not well developed</a:t>
            </a:r>
          </a:p>
          <a:p>
            <a:r>
              <a:rPr lang="en-US" sz="1000" dirty="0"/>
              <a:t>My personal experience in Hungary: e.g. premium bankers at Citibank (now Erste) regularly offer structured bonds (interest payment conditional on the performance of all underlying stocks of the basket, while the downside risk is unlimited until zero). </a:t>
            </a:r>
          </a:p>
          <a:p>
            <a:r>
              <a:rPr lang="en-US" sz="1000" dirty="0"/>
              <a:t>No comment</a:t>
            </a:r>
          </a:p>
          <a:p>
            <a:r>
              <a:rPr lang="en-US" sz="1000" dirty="0"/>
              <a:t>on mutual fund market, we experience increasing inflows into more riskier products, investment funds are trusted investment vehicles </a:t>
            </a:r>
          </a:p>
          <a:p>
            <a:r>
              <a:rPr lang="en-US" sz="1000" dirty="0"/>
              <a:t>On one side there, are companies that operate fairly, and professional people; on the other, there are firms that are simply dishonest (funds with pumped up results, insiders, unprofessional advisors, issuers who simply lie when making forecasts).</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32</a:t>
            </a:fld>
            <a:endParaRPr lang="en-US" dirty="0"/>
          </a:p>
        </p:txBody>
      </p:sp>
    </p:spTree>
    <p:extLst>
      <p:ext uri="{BB962C8B-B14F-4D97-AF65-F5344CB8AC3E}">
        <p14:creationId xmlns:p14="http://schemas.microsoft.com/office/powerpoint/2010/main" val="912637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In light of recent cases of mis-selling of financial products in the CEE region, what level of trust do you have in your local financial market? EXPLAIN YOUR RATING (4/5)</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rmAutofit fontScale="92500" lnSpcReduction="10000"/>
          </a:bodyPr>
          <a:lstStyle/>
          <a:p>
            <a:r>
              <a:rPr lang="en-US" sz="1000" dirty="0"/>
              <a:t>Regulation has improved in the last 10 years, as well as its implementation; the number of mis-selling cases has decreased considerably</a:t>
            </a:r>
          </a:p>
          <a:p>
            <a:r>
              <a:rPr lang="en-US" sz="1000" dirty="0"/>
              <a:t>The regulatory framework and enforcement in Romania are appropriate.</a:t>
            </a:r>
          </a:p>
          <a:p>
            <a:r>
              <a:rPr lang="en-US" sz="1000" dirty="0"/>
              <a:t>Romania is not known for any recent case of mis-selling or misconduct.</a:t>
            </a:r>
          </a:p>
          <a:p>
            <a:r>
              <a:rPr lang="en-US" sz="1000" dirty="0"/>
              <a:t>Sell side has no integrity</a:t>
            </a:r>
          </a:p>
          <a:p>
            <a:r>
              <a:rPr lang="en-US" sz="1000" dirty="0"/>
              <a:t>Some market participants (e.g. banks) tend to abuse (or at least try to) those less informed (e.g. retail clients). Regulatory bodies are usually passive and extremely slow, and they seem to act mostly when there is demand from our politicians.</a:t>
            </a:r>
          </a:p>
          <a:p>
            <a:r>
              <a:rPr lang="en-US" sz="1000" dirty="0"/>
              <a:t>Suffering from insider trading</a:t>
            </a:r>
          </a:p>
          <a:p>
            <a:r>
              <a:rPr lang="en-US" sz="1000" dirty="0"/>
              <a:t>The basic issue stems from the dichotomy (implied) that you can get a good service for free (or low price). I do see the major issue in the explanation to the public that investment is a highly professional (and demanding) service and so should be rewarded accordingly.</a:t>
            </a:r>
          </a:p>
          <a:p>
            <a:r>
              <a:rPr lang="en-US" sz="1000" dirty="0"/>
              <a:t>The mis-selling case of unit-linked products by insurance companies in PL</a:t>
            </a:r>
          </a:p>
          <a:p>
            <a:r>
              <a:rPr lang="en-US" sz="1000" dirty="0"/>
              <a:t>The Greek financial market is fully harmonised with the EU legislative framework, and the National Authority is effectively supervising the market.</a:t>
            </a:r>
          </a:p>
          <a:p>
            <a:r>
              <a:rPr lang="en-US" sz="1000" dirty="0"/>
              <a:t>The level of trust is low, not due to recent events but rather to reduced level of information, lack of financial education and historical events (90's)</a:t>
            </a:r>
          </a:p>
          <a:p>
            <a:r>
              <a:rPr lang="en-US" sz="1000" dirty="0"/>
              <a:t>The market is split; most of the players act in an ethical manner while some, don't; FSA should clean up, not "punish" everyone</a:t>
            </a:r>
          </a:p>
          <a:p>
            <a:r>
              <a:rPr lang="en-US" sz="1000" dirty="0"/>
              <a:t>The market, deservedly has a terrible reputation. Investors who think 'it is different this time' are generally 'burned'.</a:t>
            </a:r>
          </a:p>
          <a:p>
            <a:r>
              <a:rPr lang="en-US" sz="1000" dirty="0"/>
              <a:t>There already is a high level of regulation in the local market.</a:t>
            </a:r>
          </a:p>
          <a:p>
            <a:r>
              <a:rPr lang="en-US" sz="1000" dirty="0"/>
              <a:t>There are certain areas where the local market is due to its size understaffed</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33</a:t>
            </a:fld>
            <a:endParaRPr lang="en-US" dirty="0"/>
          </a:p>
        </p:txBody>
      </p:sp>
    </p:spTree>
    <p:extLst>
      <p:ext uri="{BB962C8B-B14F-4D97-AF65-F5344CB8AC3E}">
        <p14:creationId xmlns:p14="http://schemas.microsoft.com/office/powerpoint/2010/main" val="2670684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In light of recent cases of mis-selling of financial products in the CEE region, what level of trust do you have in your local financial market? EXPLAIN YOUR RATING (5/5)</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rmAutofit fontScale="92500" lnSpcReduction="20000"/>
          </a:bodyPr>
          <a:lstStyle/>
          <a:p>
            <a:r>
              <a:rPr lang="en-US" sz="1000" dirty="0"/>
              <a:t>There are excellent companies listed on the market, but the level of liquidity is too narrow and the free-float is too small for normal market trading. This is due to the extremely large stakes of the majority holders, which increase the risk to minorities.</a:t>
            </a:r>
          </a:p>
          <a:p>
            <a:r>
              <a:rPr lang="en-US" sz="1000" dirty="0"/>
              <a:t>There are rogue market participants, always has been, always will be, but I'd like to believe that the market has started to clean up.</a:t>
            </a:r>
          </a:p>
          <a:p>
            <a:r>
              <a:rPr lang="en-US" sz="1000" dirty="0"/>
              <a:t>There has not been a significant case of mis-selling of financial products locally. The high rating above is justified by the stability and the strong confidence in the banking system of the country.</a:t>
            </a:r>
          </a:p>
          <a:p>
            <a:r>
              <a:rPr lang="en-US" sz="1000" dirty="0"/>
              <a:t>There is a problem but the cause is not the lack of legal protection of clients but information and knowledge asymmetry. The solution is not in new regulations but in overall education of society.</a:t>
            </a:r>
          </a:p>
          <a:p>
            <a:r>
              <a:rPr lang="en-US" sz="1000" dirty="0"/>
              <a:t>There were no big cases on mis-selling or other wrong-doing. The problem is the involvement of politics due to higher state ownership in the larger listed companies</a:t>
            </a:r>
          </a:p>
          <a:p>
            <a:r>
              <a:rPr lang="en-US" sz="1000" dirty="0"/>
              <a:t>Too few success stories, which are offset by the negative ones. This erodes the trust that to play fair and succeed is possible.</a:t>
            </a:r>
          </a:p>
          <a:p>
            <a:r>
              <a:rPr lang="en-US" sz="1000" dirty="0"/>
              <a:t>Top management appointed on political criteria</a:t>
            </a:r>
          </a:p>
          <a:p>
            <a:r>
              <a:rPr lang="en-US" sz="1000" dirty="0"/>
              <a:t>Valuation of assets in investment funds has poor basis (exploiting low liquidity). High trailing commissions for advisers. Unstable pension and tax regulation.</a:t>
            </a:r>
          </a:p>
          <a:p>
            <a:r>
              <a:rPr lang="en-US" sz="1000" dirty="0"/>
              <a:t>We are still speaking about minority cases which shall not affect the entire market.</a:t>
            </a:r>
          </a:p>
          <a:p>
            <a:r>
              <a:rPr lang="en-US" sz="1000" dirty="0"/>
              <a:t>We function under EU regulation. No worries about trust. Liquidity and diversity of instruments (the lack thereof) are the real problem... our market, so far, did not face any mis-selling case.</a:t>
            </a:r>
          </a:p>
          <a:p>
            <a:r>
              <a:rPr lang="en-US" sz="1000" dirty="0"/>
              <a:t>We had 2 cases: mortgage denominated in foreign currencies and investments funds deep hidden in insurance. In both cases regulators reacted and stopped mis-selling.</a:t>
            </a:r>
          </a:p>
          <a:p>
            <a:r>
              <a:rPr lang="en-US" sz="1000" dirty="0"/>
              <a:t>Weaknesses in investor protection and enforcement of regulations</a:t>
            </a:r>
          </a:p>
          <a:p>
            <a:r>
              <a:rPr lang="en-US" sz="1000" dirty="0"/>
              <a:t>While the market appears to be properly regulated, some regulatory bodies are prone to influence by external parties. </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34</a:t>
            </a:fld>
            <a:endParaRPr lang="en-US" dirty="0"/>
          </a:p>
        </p:txBody>
      </p:sp>
    </p:spTree>
    <p:extLst>
      <p:ext uri="{BB962C8B-B14F-4D97-AF65-F5344CB8AC3E}">
        <p14:creationId xmlns:p14="http://schemas.microsoft.com/office/powerpoint/2010/main" val="401888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additional comments (1/6)</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Autofit/>
          </a:bodyPr>
          <a:lstStyle/>
          <a:p>
            <a:r>
              <a:rPr lang="en-US" sz="900" dirty="0"/>
              <a:t>"1) implementation of EU directives is inadequate (e.g. takeover directive in Poland); CFA Institute could interfere with European Commission 2) politicians interfere at state-owned companies disregarding interests of shareholders 3) pension funds are being demolished rather than developed"</a:t>
            </a:r>
          </a:p>
          <a:p>
            <a:r>
              <a:rPr lang="en-US" sz="900" dirty="0"/>
              <a:t>Advocacy support for retirement security, corporate governance, centralised European supervision </a:t>
            </a:r>
          </a:p>
          <a:p>
            <a:r>
              <a:rPr lang="en-US" sz="900" dirty="0"/>
              <a:t>"Advocate for the competence that regulators must have to implement regulation. Train the regulator."</a:t>
            </a:r>
          </a:p>
          <a:p>
            <a:r>
              <a:rPr lang="en-US" sz="900" dirty="0"/>
              <a:t>Beyond regular market forces issues, the main obstacle in CEE is politics. Unfortunately, not much you can do about it if the PM tells directly to the National Bank governor what to do, who acquired stock exchange, depository, SEC and the whole line of institutions earlier.</a:t>
            </a:r>
          </a:p>
          <a:p>
            <a:r>
              <a:rPr lang="en-US" sz="900" dirty="0"/>
              <a:t>CFA Institute can be more active, through the local societies, in expressing a professional view on regulatory and political changes that can impact the markets.   </a:t>
            </a:r>
          </a:p>
          <a:p>
            <a:r>
              <a:rPr lang="en-US" sz="900" dirty="0"/>
              <a:t>CFA Institute can seek to further improve the financial markets literacy. In addition, organisations of further speeches and conferences directed towards educating members and other participants about initiative they are undertaken by the European central bodies (ESMA, EFAMA, ECB etc.) would also help.</a:t>
            </a:r>
          </a:p>
          <a:p>
            <a:r>
              <a:rPr lang="en-US" sz="900" dirty="0"/>
              <a:t>CFA Institute should support local market representation with EU regulatory and legislative bodies.</a:t>
            </a:r>
          </a:p>
          <a:p>
            <a:r>
              <a:rPr lang="en-US" sz="900" dirty="0"/>
              <a:t>Each country is different, no easy general solution. The local markets are very fragmented. Unified rule(s) would be recommended, e.g. EU rules. Companies don't like transparency and afraid of administrative and other costs.     </a:t>
            </a:r>
          </a:p>
          <a:p>
            <a:r>
              <a:rPr lang="en-US" sz="900" dirty="0"/>
              <a:t>"Firstly, the law must be changed to be less restrictive, MAR must be significantly relaxed because investors are paying too much for it (MAR incurs so high costs on small and micro cap companies that it destroys significant portions of their margins).Second, education of society should be promoted. Governments should promote financial markets and prudent usage of them by ordinary people. Ideally, governments can use CFA charterholders knowledge to educate people. Education is the best answer to mis-selling problems."</a:t>
            </a:r>
          </a:p>
          <a:p>
            <a:r>
              <a:rPr lang="en-US" sz="900" dirty="0"/>
              <a:t>"Hungarian Central Bank (regulator) is active and ahead of other EU entities in decreasing the costs of unit-linked insurance products by greater transparency of total expense ratio and forcing the improvement of the quality of advisors. This can be examined by other countries. On the other hand, MiFID II may make it difficult for multi-fund providing platforms to administer many funds. "</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35</a:t>
            </a:fld>
            <a:endParaRPr lang="en-US" dirty="0"/>
          </a:p>
        </p:txBody>
      </p:sp>
    </p:spTree>
    <p:extLst>
      <p:ext uri="{BB962C8B-B14F-4D97-AF65-F5344CB8AC3E}">
        <p14:creationId xmlns:p14="http://schemas.microsoft.com/office/powerpoint/2010/main" val="4109634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additional comments (2/6)</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Autofit/>
          </a:bodyPr>
          <a:lstStyle/>
          <a:p>
            <a:r>
              <a:rPr lang="en-US" sz="900" dirty="0"/>
              <a:t>I believe European institutions should do more to increase small shareholder protection in all markets with best practices taken from more developed markets where some solutions are already successfully implemented</a:t>
            </a:r>
          </a:p>
          <a:p>
            <a:r>
              <a:rPr lang="en-US" sz="900" dirty="0"/>
              <a:t>I believe that CFA institute may help by lobbying for a clear and succinct regulatory framework regarding debt for persons, companies and state-owned entities; such a framework must provide clear indicators and caps for debt, thus mitigating the risk of a debt crisis. Through this, personal indebtedness must be restricted by amount and by purpose; company indebtedness must be confined to sustainable businesses and state indebtedness must also be capped to sustainability levels and why not, be secured with state owned enterprises (which unfortunately, are nothing less than black holes in the state budget)</a:t>
            </a:r>
          </a:p>
          <a:p>
            <a:r>
              <a:rPr lang="en-US" sz="900" dirty="0"/>
              <a:t>I believe we need to invest heavily in financial education, with specific approach for each category: clients (and future clients)/public, regulators, professionals.</a:t>
            </a:r>
          </a:p>
          <a:p>
            <a:r>
              <a:rPr lang="en-US" sz="900" dirty="0"/>
              <a:t>I do see the basic issue as a result of the public perception that investment services can be cheap. I do not think so and do not think that the technologies will change that. Investment services must be based upon high level of professionalism and experience (be it in developing the automats) and, thus the talent required should be rewarded accordingly. CFA institute is already active on that, but may increase its activity to explain to the public what a good investment service is.</a:t>
            </a:r>
          </a:p>
          <a:p>
            <a:r>
              <a:rPr lang="en-US" sz="900" dirty="0"/>
              <a:t>I think in many instances the main problem is the undereducation, short-sightedness and greed of people that the laws and regulations strive to protect. Education is the key. And time.</a:t>
            </a:r>
          </a:p>
          <a:p>
            <a:r>
              <a:rPr lang="en-US" sz="900" dirty="0"/>
              <a:t>I would love to read any thought-pieces on CEE cap market developments and / or attend events centered around this topic. One event I attended was co-hosted by the Budapest Stock Exchange - I'd love to attend similar ones.</a:t>
            </a:r>
          </a:p>
          <a:p>
            <a:r>
              <a:rPr lang="en-US" sz="900" dirty="0"/>
              <a:t>In general, in CEE there is a lower level of institutionalisation of local investors than in Western Europe. CFA Institute can and should promote the benefits that highly trained investment professionals can bring into the local communities (e.g. benefits from portfolio diversification vs excess investment in local government bonds)</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36</a:t>
            </a:fld>
            <a:endParaRPr lang="en-US" dirty="0"/>
          </a:p>
        </p:txBody>
      </p:sp>
    </p:spTree>
    <p:extLst>
      <p:ext uri="{BB962C8B-B14F-4D97-AF65-F5344CB8AC3E}">
        <p14:creationId xmlns:p14="http://schemas.microsoft.com/office/powerpoint/2010/main" val="180239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additional comments (3/6)</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Autofit/>
          </a:bodyPr>
          <a:lstStyle/>
          <a:p>
            <a:r>
              <a:rPr lang="en-US" sz="900" dirty="0"/>
              <a:t>In Romania, the financial system is highly controlled by the banking sector. Banks developed some on the side businesses - mutual funds management, capital markets brokerage, pension funds, but banks control financial intermediation and have no reason to consolidate companies' access to alternative funding such as issuance of equity and bonds. So, the way I see things developing for the better is by reducing the power of banking sector, stimulating capital markets players, increasing the level of financial education and literacy, so that individuals and companies would be able to optimise their funding costs, their investments options and their appeal to business partners, public, markets.   </a:t>
            </a:r>
          </a:p>
          <a:p>
            <a:r>
              <a:rPr lang="en-US" sz="900" dirty="0"/>
              <a:t>In the CEE region, the role of educators in the financial services area - such as CFA Institute - is extremely important:  there is need for more knowledge of standards and requirements typical for smooth and fair functioning of capital markets that CFA charterholders can promote. This holds not only for professionals but, at the right level and content, for the general public as well.</a:t>
            </a:r>
          </a:p>
          <a:p>
            <a:r>
              <a:rPr lang="en-US" sz="900" dirty="0"/>
              <a:t>It is impossible to keep pace with the growth of regulation. Ignorance of law is not an excuse, but who would dare to say that they know all the laws? We should not strive for greater quantity but for better quality of regulation and of its enforcement. Are we serious about regulation when we let go groups raise funds via initial coin offerings - estimated at EUR 330 BLN by ESMA? Allowing anonymous payments, facilitating possibly illegal activities, with no tracking for taxation is in my view irresponsible regulation that chooses to go in populist way after much more transparent markets instead. By not regulating this "digital currency market" regulators are allowing gross injustice to those who play by the rules. </a:t>
            </a:r>
          </a:p>
          <a:p>
            <a:r>
              <a:rPr lang="en-US" sz="900" dirty="0"/>
              <a:t>Lack of retail investors due to poor people not being capable of saving. Ask the 1% of the population to raise wages for the 99% that work for them or risk to see fortunes vanished in war.</a:t>
            </a:r>
          </a:p>
          <a:p>
            <a:r>
              <a:rPr lang="en-US" sz="900" dirty="0"/>
              <a:t>Laws and regulations without enforcement are only suggestions. Many different rules make the market puzzled. Above all, focus on enforcement of basic rules shall improve markets development.</a:t>
            </a:r>
          </a:p>
          <a:p>
            <a:r>
              <a:rPr lang="en-US" sz="900" dirty="0"/>
              <a:t>Leave alone regulations, MAR, MiFID, Brussels etc. And focus on the integrity on the low level - push the regulator to investigate into: transactions between funds, funds that have astonishingly good results (especially when other funds managed by the same company perform poorly), valuation of assets that are marked-to-model, mis-selling of funds (especially with alternative strategies), liquidity of portfolios of closed-end funds.</a:t>
            </a:r>
          </a:p>
          <a:p>
            <a:r>
              <a:rPr lang="en-US" sz="900" dirty="0"/>
              <a:t>Local market can be developed, if procedures for listing and supervision are simpler and easy to follow. The interest of the local business to the capital market can be provoked by providing incentives to the listed companies. </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37</a:t>
            </a:fld>
            <a:endParaRPr lang="en-US" dirty="0"/>
          </a:p>
        </p:txBody>
      </p:sp>
    </p:spTree>
    <p:extLst>
      <p:ext uri="{BB962C8B-B14F-4D97-AF65-F5344CB8AC3E}">
        <p14:creationId xmlns:p14="http://schemas.microsoft.com/office/powerpoint/2010/main" val="2147843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additional comments (4/6)</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Autofit/>
          </a:bodyPr>
          <a:lstStyle/>
          <a:p>
            <a:r>
              <a:rPr lang="en-US" sz="900" dirty="0"/>
              <a:t>Main problem for GPW (Warsaw Exchange) - which is one of the biggest in CEE is the lack of liquidity. What's more, the market is dominated by Pension Funds and Pension Fund Reform from 2013/14 in Poland (which moved money from Pension Funds aka market to State which distributed this money as pensions to current pensioners - aka changed stocks into IOUs). Basically this reform forced all the Pension Funds to sell their assets, thus stock was bleeding for a couple of years and there was no momentum and no buying power. Companies stayed undervalued for years and retails investors lost trust.</a:t>
            </a:r>
          </a:p>
          <a:p>
            <a:r>
              <a:rPr lang="en-US" sz="900" dirty="0"/>
              <a:t>More seminars, webinars.</a:t>
            </a:r>
          </a:p>
          <a:p>
            <a:r>
              <a:rPr lang="en-US" sz="900" dirty="0"/>
              <a:t>"Need to align financial reporting standards in the region and promote English as reporting language. Also, consider LESS regulation for smaller/ younger companies AND encourage all stock exchanges in the region to set up an Issuer Services team, to support the companies succeed. Currently, CEE stock exchanges only interact on the supervisory side with issuers, while US/ Western European stock exchanges do A LOT for their listed companies: multiple staff trainings (included in listing fee); Investor relations best practices and targeting services and tools (see NYSE connect service of NYSE); special support teams/ programs for first 2 years after IPO; investor marketing/ capital markets day venues (as part of listing fee); corporate governance best practice workshops, etc. If companies from CEE region can turn into success stories, then both the local market and investors at large will benefit. Not just the issuer. "</a:t>
            </a:r>
          </a:p>
          <a:p>
            <a:r>
              <a:rPr lang="en-US" sz="900" dirty="0"/>
              <a:t>"Need to support and educate companies towards what capital markets can do for them. Focus has been on banking so far, for all reasons stated above plus  lack of education and experience in this respect. Organising events with participation of experienced professionals from more developed countries, raising awareness: advantages, corporate governance, transparency, clear examples, emerging market status as opposed to frontier..."</a:t>
            </a:r>
          </a:p>
          <a:p>
            <a:r>
              <a:rPr lang="en-US" sz="900" dirty="0"/>
              <a:t>"One common EU problem that affects local markets is the fragmentation of EU regulatory framework for the non-bank financial sector. Due to that, financial instruments/sectors of similar type fall under different regulations. This could be solved by harmonization of the EU framework, following the example in the banking sector, and introducing requirements for better harmonization of issue on national level. Also for CEE there seems to be a lack of data for business/financial confidence indices and data for the real estate market, to the extent that certain RE investors are listed on the stock exchanges. One practical option would be to encourage the local CFA societies to construct and maintain survey-based indices for each country and/or for the CEE region as a group. An example is the survey carried out by our colleagues in Romania: CFA Institute could encourage the collection and public dissemination of data for the residential and commercial real estate sectors."</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38</a:t>
            </a:fld>
            <a:endParaRPr lang="en-US" dirty="0"/>
          </a:p>
        </p:txBody>
      </p:sp>
    </p:spTree>
    <p:extLst>
      <p:ext uri="{BB962C8B-B14F-4D97-AF65-F5344CB8AC3E}">
        <p14:creationId xmlns:p14="http://schemas.microsoft.com/office/powerpoint/2010/main" val="2805983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p:txBody>
          <a:bodyPr>
            <a:noAutofit/>
          </a:bodyPr>
          <a:lstStyle/>
          <a:p>
            <a:r>
              <a:rPr lang="en-US" sz="1600" dirty="0"/>
              <a:t>additional comments (5/6)</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p:txBody>
          <a:bodyPr>
            <a:noAutofit/>
          </a:bodyPr>
          <a:lstStyle/>
          <a:p>
            <a:r>
              <a:rPr lang="en-US" sz="900" dirty="0"/>
              <a:t>One of the challenges facing the local market is that regulatory bodies are managed by people who are not competent or qualified. Appointing CFA charterholders and/or people with appropriate qualification might improve the market environment. Another issue is the need to increase transparency of listed companies. Some of them have questionable reputation which reduces retail demand for securities. </a:t>
            </a:r>
          </a:p>
          <a:p>
            <a:r>
              <a:rPr lang="en-US" sz="900" dirty="0"/>
              <a:t>Overall business climate (doing business ranking), rule of law and fast and credible enforcement.</a:t>
            </a:r>
          </a:p>
          <a:p>
            <a:r>
              <a:rPr lang="en-US" sz="900" dirty="0"/>
              <a:t>Process of offering financial markets services across EU should be harmonized and more transparent to create real one single financial market base on clear rules</a:t>
            </a:r>
          </a:p>
          <a:p>
            <a:r>
              <a:rPr lang="en-US" sz="900" dirty="0"/>
              <a:t>Promoting privatisation of state-owned companies</a:t>
            </a:r>
          </a:p>
          <a:p>
            <a:r>
              <a:rPr lang="en-US" sz="900" dirty="0"/>
              <a:t>Regulators are staffed with bureaucrats who lack the skillset to promote the market</a:t>
            </a:r>
          </a:p>
          <a:p>
            <a:r>
              <a:rPr lang="en-US" sz="900" dirty="0"/>
              <a:t>Restrictive regulations will not prevent negative and fraudulent activity. They, however, limit access to the market and increase risk for market participants. We need a balanced capital market where everybody (investors, financial institutions, listed companies) is protected and has their rights, plus we need to focus on education (to make investors less exposed to fraud). </a:t>
            </a:r>
          </a:p>
          <a:p>
            <a:r>
              <a:rPr lang="en-US" sz="900" dirty="0"/>
              <a:t>Running towards transparency already discouraged M&amp;A oriented corporates and funds from listings were reason for several public-to-private deals. MAR interpretation still vary between jurisdictions. Listed potential buyers with more conservative MAR interpretation will be less preferred in M&amp;A processes due to their early (submission of non-binding bid) market information requirements.</a:t>
            </a:r>
          </a:p>
          <a:p>
            <a:r>
              <a:rPr lang="en-US" sz="900" dirty="0"/>
              <a:t>"Small markets in the CEE have to become more active and accepted part of the bigger capital markets of the developed countries EU countries through ownership of the stock exchanges and Stronger commitments CFA Institute can help with recommendations .. advice ...working in the direction to support initiatives and plus to involve more local CFA charterholders to take senior posts  with the local regulators, law makers, educate investor base,  promoting enthusiastically the standards, investment knowledge among issuers and advantages of the market "</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39</a:t>
            </a:fld>
            <a:endParaRPr lang="en-US" dirty="0"/>
          </a:p>
        </p:txBody>
      </p:sp>
    </p:spTree>
    <p:extLst>
      <p:ext uri="{BB962C8B-B14F-4D97-AF65-F5344CB8AC3E}">
        <p14:creationId xmlns:p14="http://schemas.microsoft.com/office/powerpoint/2010/main" val="93126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5440-5EC8-4472-9AA5-2F89D265061D}"/>
              </a:ext>
            </a:extLst>
          </p:cNvPr>
          <p:cNvSpPr>
            <a:spLocks noGrp="1"/>
          </p:cNvSpPr>
          <p:nvPr>
            <p:ph type="title"/>
          </p:nvPr>
        </p:nvSpPr>
        <p:spPr/>
        <p:txBody>
          <a:bodyPr/>
          <a:lstStyle/>
          <a:p>
            <a:r>
              <a:rPr lang="en-US" dirty="0"/>
              <a:t>SUMMARY (2/2)</a:t>
            </a:r>
          </a:p>
        </p:txBody>
      </p:sp>
      <p:sp>
        <p:nvSpPr>
          <p:cNvPr id="4" name="Content Placeholder 3">
            <a:extLst>
              <a:ext uri="{FF2B5EF4-FFF2-40B4-BE49-F238E27FC236}">
                <a16:creationId xmlns:a16="http://schemas.microsoft.com/office/drawing/2014/main" id="{8D819956-8188-4FF6-A87E-123088B42316}"/>
              </a:ext>
            </a:extLst>
          </p:cNvPr>
          <p:cNvSpPr>
            <a:spLocks noGrp="1"/>
          </p:cNvSpPr>
          <p:nvPr>
            <p:ph idx="1"/>
          </p:nvPr>
        </p:nvSpPr>
        <p:spPr>
          <a:xfrm>
            <a:off x="381000" y="971550"/>
            <a:ext cx="8375904" cy="3657601"/>
          </a:xfrm>
        </p:spPr>
        <p:txBody>
          <a:bodyPr>
            <a:normAutofit lnSpcReduction="10000"/>
          </a:bodyPr>
          <a:lstStyle/>
          <a:p>
            <a:pPr algn="just"/>
            <a:r>
              <a:rPr lang="en-US" dirty="0"/>
              <a:t>The main issues preventing growth of capital markets in CEE, according to respondents, are scarce supply of listed equity/debt securities (50%) and low retail investor demand (37%).</a:t>
            </a:r>
          </a:p>
          <a:p>
            <a:pPr algn="just"/>
            <a:r>
              <a:rPr lang="en-US" dirty="0"/>
              <a:t>Following the recent cases of mis-selling of financial products in the CEE region, the survey highlights a low level of trust in local capital markets. 38% of CFA Institute member respondents in CEE have low or no level of trust.</a:t>
            </a:r>
          </a:p>
          <a:p>
            <a:pPr algn="just"/>
            <a:r>
              <a:rPr lang="en-US" dirty="0"/>
              <a:t>Most respondents (58%) think their local market provides higher standards of investor protection in comparison to 5 years ago. In addition, investment professionals believe that their local capital market is more transparent than it was 5 years ago, while 42% of respondents stated that the level of transparency has not changed relative to the early 2010s.</a:t>
            </a:r>
          </a:p>
          <a:p>
            <a:pPr algn="just"/>
            <a:r>
              <a:rPr lang="en-US" dirty="0"/>
              <a:t>263 investment professionals completed the survey in early 2018. Survey respondents were located in Poland, Romania, Greece, Hungary, Czech Republic, Bulgaria, Cyprus, and Slovenia, among other countries. </a:t>
            </a:r>
          </a:p>
          <a:p>
            <a:endParaRPr lang="en-US" dirty="0"/>
          </a:p>
          <a:p>
            <a:pPr marL="9144" indent="0">
              <a:buNone/>
            </a:pPr>
            <a:endParaRPr lang="en-US" dirty="0"/>
          </a:p>
        </p:txBody>
      </p:sp>
      <p:sp>
        <p:nvSpPr>
          <p:cNvPr id="5" name="Slide Number Placeholder 4">
            <a:extLst>
              <a:ext uri="{FF2B5EF4-FFF2-40B4-BE49-F238E27FC236}">
                <a16:creationId xmlns:a16="http://schemas.microsoft.com/office/drawing/2014/main" id="{367FF628-54B1-4F69-A68C-4C9779F1BFE1}"/>
              </a:ext>
            </a:extLst>
          </p:cNvPr>
          <p:cNvSpPr>
            <a:spLocks noGrp="1"/>
          </p:cNvSpPr>
          <p:nvPr>
            <p:ph type="sldNum" sz="quarter" idx="12"/>
          </p:nvPr>
        </p:nvSpPr>
        <p:spPr/>
        <p:txBody>
          <a:bodyPr/>
          <a:lstStyle/>
          <a:p>
            <a:fld id="{4E4A4924-7CC3-4BF6-9C5C-A8E770D15754}" type="slidenum">
              <a:rPr lang="en-US" smtClean="0"/>
              <a:t>4</a:t>
            </a:fld>
            <a:endParaRPr lang="en-US" dirty="0"/>
          </a:p>
        </p:txBody>
      </p:sp>
    </p:spTree>
    <p:extLst>
      <p:ext uri="{BB962C8B-B14F-4D97-AF65-F5344CB8AC3E}">
        <p14:creationId xmlns:p14="http://schemas.microsoft.com/office/powerpoint/2010/main" val="2384342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43BA-1207-42A7-A9C1-DBBA518E5BB3}"/>
              </a:ext>
            </a:extLst>
          </p:cNvPr>
          <p:cNvSpPr>
            <a:spLocks noGrp="1"/>
          </p:cNvSpPr>
          <p:nvPr>
            <p:ph type="title"/>
          </p:nvPr>
        </p:nvSpPr>
        <p:spPr>
          <a:xfrm>
            <a:off x="381000" y="114300"/>
            <a:ext cx="8375904" cy="657250"/>
          </a:xfrm>
        </p:spPr>
        <p:txBody>
          <a:bodyPr>
            <a:noAutofit/>
          </a:bodyPr>
          <a:lstStyle/>
          <a:p>
            <a:r>
              <a:rPr lang="en-US" sz="1600" dirty="0"/>
              <a:t>additional comments (6/6)</a:t>
            </a:r>
          </a:p>
        </p:txBody>
      </p:sp>
      <p:sp>
        <p:nvSpPr>
          <p:cNvPr id="3" name="Content Placeholder 2">
            <a:extLst>
              <a:ext uri="{FF2B5EF4-FFF2-40B4-BE49-F238E27FC236}">
                <a16:creationId xmlns:a16="http://schemas.microsoft.com/office/drawing/2014/main" id="{26E9025D-3FF9-40B3-AF1F-DEBFDCA754DA}"/>
              </a:ext>
            </a:extLst>
          </p:cNvPr>
          <p:cNvSpPr>
            <a:spLocks noGrp="1"/>
          </p:cNvSpPr>
          <p:nvPr>
            <p:ph idx="1"/>
          </p:nvPr>
        </p:nvSpPr>
        <p:spPr>
          <a:xfrm>
            <a:off x="363521" y="771550"/>
            <a:ext cx="8375904" cy="3687315"/>
          </a:xfrm>
        </p:spPr>
        <p:txBody>
          <a:bodyPr>
            <a:noAutofit/>
          </a:bodyPr>
          <a:lstStyle/>
          <a:p>
            <a:r>
              <a:rPr lang="en-US" sz="900" dirty="0"/>
              <a:t>The CEE markets are characterised by 'crony capitalism'. CFA Institute should allow the open discussion of difficult subjects: violence in the capital market, widespread non-declaration of 'conflicts of interest', examples of regulatory/police capture. I was particularly upset when two such articles were declined by CFA Institute on either the Enterprising investor blog (an interview with Bill Browder) and the Market integrity blog (Czech attempts not to honour a 1986 bond-holders agreement). Both were published elsewhere. The failure to publish the Browder interview was particularly upsetting as one of the reasons given was that 'it may upset some Russian members'. Such an argument runs counter to the CFA Institute’s stated ethics code. Should we avoid subjects because we may upset someone?</a:t>
            </a:r>
          </a:p>
          <a:p>
            <a:r>
              <a:rPr lang="en-US" sz="900" dirty="0"/>
              <a:t>The implementation of MiFID II is correct and I believe it will help market transparency and tighten regulation. However, the costs of implementation are huge and small investment offices cannot afford it. This will help larger investment firms to attract more clients and smaller firms to close down. In my opinion, all smaller local offices should work together (CFA institute could help) and create a common platform, share the costs, so that all will be able to use for reporting purposes.   </a:t>
            </a:r>
          </a:p>
          <a:p>
            <a:r>
              <a:rPr lang="en-US" sz="900" dirty="0"/>
              <a:t>The policy of "one size fits all' at the level of the EU countries is burdensome for the less developed, less liquid Romanian market and its players. The effort to implement new frameworks like MAR and MIFID II is high for the Romanian investment firms and it has started to reflect in the consolidation of the sector following exit of investment firms.</a:t>
            </a:r>
          </a:p>
          <a:p>
            <a:r>
              <a:rPr lang="en-US" sz="900" dirty="0"/>
              <a:t>There is a lack of incentives, especially to retail investors, in order to induce them to invest in the local capital market - as it applies to other European markets. CFA Institute should address that. </a:t>
            </a:r>
          </a:p>
          <a:p>
            <a:r>
              <a:rPr lang="en-US" sz="900" dirty="0"/>
              <a:t>Too heavily regulated, too high reporting burdens. I question who benefits from always new and higher requirements - advisors and IT firms</a:t>
            </a:r>
          </a:p>
          <a:p>
            <a:r>
              <a:rPr lang="en-US" sz="900" dirty="0"/>
              <a:t>Too many regulations, competition is becoming not possible due too high capital requirements</a:t>
            </a:r>
          </a:p>
          <a:p>
            <a:r>
              <a:rPr lang="en-US" sz="900" dirty="0"/>
              <a:t>Too strict regulations lead to favorable position of bigger investment firms. Smaller markets like Polish need at this stage more capital markets participants even if they are still relatively small. Otherwise there is no liquidity and therefore no new clients and no development of the market</a:t>
            </a:r>
          </a:p>
          <a:p>
            <a:r>
              <a:rPr lang="en-US" sz="900" dirty="0"/>
              <a:t>Uniform rules across markets and one regulatory body overseeing all markets (in contrast to each market having its own, often unreliable, regulatory body) would bring down cost, increase investor confidence in regulatory framework and increase foreign interest in CEE markets.</a:t>
            </a:r>
          </a:p>
          <a:p>
            <a:r>
              <a:rPr lang="en-US" sz="900" dirty="0"/>
              <a:t>With new regulations, not only the mentioned above, the barriers to enter have risen dramatically. It should also be noted that, for this reason, much of retail savings go to unregulated and less regulated segments, which is exactly the opposite of intended customer protection purpose.</a:t>
            </a:r>
          </a:p>
        </p:txBody>
      </p:sp>
      <p:sp>
        <p:nvSpPr>
          <p:cNvPr id="4" name="Slide Number Placeholder 3">
            <a:extLst>
              <a:ext uri="{FF2B5EF4-FFF2-40B4-BE49-F238E27FC236}">
                <a16:creationId xmlns:a16="http://schemas.microsoft.com/office/drawing/2014/main" id="{725ACA53-3511-4416-818F-554D5F36C184}"/>
              </a:ext>
            </a:extLst>
          </p:cNvPr>
          <p:cNvSpPr>
            <a:spLocks noGrp="1"/>
          </p:cNvSpPr>
          <p:nvPr>
            <p:ph type="sldNum" sz="quarter" idx="12"/>
          </p:nvPr>
        </p:nvSpPr>
        <p:spPr/>
        <p:txBody>
          <a:bodyPr/>
          <a:lstStyle/>
          <a:p>
            <a:fld id="{4E4A4924-7CC3-4BF6-9C5C-A8E770D15754}" type="slidenum">
              <a:rPr lang="en-US" smtClean="0"/>
              <a:t>40</a:t>
            </a:fld>
            <a:endParaRPr lang="en-US" dirty="0"/>
          </a:p>
        </p:txBody>
      </p:sp>
    </p:spTree>
    <p:extLst>
      <p:ext uri="{BB962C8B-B14F-4D97-AF65-F5344CB8AC3E}">
        <p14:creationId xmlns:p14="http://schemas.microsoft.com/office/powerpoint/2010/main" val="316571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0ECC52C-EA15-489D-8058-06C0B6C8FEFC}"/>
              </a:ext>
            </a:extLst>
          </p:cNvPr>
          <p:cNvGraphicFramePr>
            <a:graphicFrameLocks/>
          </p:cNvGraphicFramePr>
          <p:nvPr>
            <p:extLst>
              <p:ext uri="{D42A27DB-BD31-4B8C-83A1-F6EECF244321}">
                <p14:modId xmlns:p14="http://schemas.microsoft.com/office/powerpoint/2010/main" val="1200703588"/>
              </p:ext>
            </p:extLst>
          </p:nvPr>
        </p:nvGraphicFramePr>
        <p:xfrm>
          <a:off x="381000" y="1491630"/>
          <a:ext cx="8295456" cy="28671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Familiarity with recent regulations</a:t>
            </a:r>
          </a:p>
        </p:txBody>
      </p:sp>
      <p:sp>
        <p:nvSpPr>
          <p:cNvPr id="7" name="Text Placeholder 6">
            <a:extLst>
              <a:ext uri="{FF2B5EF4-FFF2-40B4-BE49-F238E27FC236}">
                <a16:creationId xmlns:a16="http://schemas.microsoft.com/office/drawing/2014/main" id="{B1436794-FE2E-457C-9174-119F289C267E}"/>
              </a:ext>
            </a:extLst>
          </p:cNvPr>
          <p:cNvSpPr>
            <a:spLocks noGrp="1"/>
          </p:cNvSpPr>
          <p:nvPr>
            <p:ph type="body" sz="quarter" idx="13"/>
          </p:nvPr>
        </p:nvSpPr>
        <p:spPr/>
        <p:txBody>
          <a:bodyPr>
            <a:normAutofit/>
          </a:bodyPr>
          <a:lstStyle/>
          <a:p>
            <a:r>
              <a:rPr lang="en-US" sz="1050" b="0" dirty="0">
                <a:solidFill>
                  <a:schemeClr val="tx2"/>
                </a:solidFill>
              </a:rPr>
              <a:t>Overall, 61% of respondents are familiar with MiFID II/MIFIR introduced in their local market.</a:t>
            </a:r>
          </a:p>
        </p:txBody>
      </p:sp>
      <p:sp>
        <p:nvSpPr>
          <p:cNvPr id="3" name="Slide Number Placeholder 2"/>
          <p:cNvSpPr>
            <a:spLocks noGrp="1"/>
          </p:cNvSpPr>
          <p:nvPr>
            <p:ph type="sldNum" sz="quarter" idx="12"/>
          </p:nvPr>
        </p:nvSpPr>
        <p:spPr/>
        <p:txBody>
          <a:bodyPr/>
          <a:lstStyle/>
          <a:p>
            <a:fld id="{4E4A4924-7CC3-4BF6-9C5C-A8E770D15754}" type="slidenum">
              <a:rPr lang="en-US" smtClean="0"/>
              <a:t>5</a:t>
            </a:fld>
            <a:endParaRPr lang="en-US" dirty="0"/>
          </a:p>
        </p:txBody>
      </p:sp>
      <p:sp>
        <p:nvSpPr>
          <p:cNvPr id="10" name="TextBox 9"/>
          <p:cNvSpPr txBox="1"/>
          <p:nvPr/>
        </p:nvSpPr>
        <p:spPr>
          <a:xfrm>
            <a:off x="-36512" y="4473089"/>
            <a:ext cx="6403823" cy="312122"/>
          </a:xfrm>
          <a:prstGeom prst="rect">
            <a:avLst/>
          </a:prstGeom>
          <a:noFill/>
        </p:spPr>
        <p:txBody>
          <a:bodyPr wrap="square" rtlCol="0">
            <a:noAutofit/>
          </a:bodyPr>
          <a:lstStyle/>
          <a:p>
            <a:r>
              <a:rPr lang="en-GB" sz="700" dirty="0"/>
              <a:t>Question: </a:t>
            </a:r>
            <a:r>
              <a:rPr lang="en-US" sz="700" dirty="0"/>
              <a:t>How familiar are you overall with each of the following financial services regulations recently introduced in your local market?</a:t>
            </a:r>
          </a:p>
          <a:p>
            <a:r>
              <a:rPr lang="en-US" sz="700" dirty="0"/>
              <a:t>Scale: Not familiar at all 1 to Very familiar 5 (Chart displaying % familiar (4+5))</a:t>
            </a:r>
          </a:p>
        </p:txBody>
      </p:sp>
    </p:spTree>
    <p:extLst>
      <p:ext uri="{BB962C8B-B14F-4D97-AF65-F5344CB8AC3E}">
        <p14:creationId xmlns:p14="http://schemas.microsoft.com/office/powerpoint/2010/main" val="51577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Satisfaction with financial regulations </a:t>
            </a:r>
            <a:endParaRPr lang="en-GB" dirty="0"/>
          </a:p>
        </p:txBody>
      </p:sp>
      <p:sp>
        <p:nvSpPr>
          <p:cNvPr id="5" name="Slide Number Placeholder 4"/>
          <p:cNvSpPr>
            <a:spLocks noGrp="1"/>
          </p:cNvSpPr>
          <p:nvPr>
            <p:ph type="sldNum" sz="quarter" idx="12"/>
          </p:nvPr>
        </p:nvSpPr>
        <p:spPr/>
        <p:txBody>
          <a:bodyPr/>
          <a:lstStyle/>
          <a:p>
            <a:fld id="{4E4A4924-7CC3-4BF6-9C5C-A8E770D15754}" type="slidenum">
              <a:rPr lang="en-GB" smtClean="0"/>
              <a:t>6</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36512" y="4473089"/>
            <a:ext cx="6403823" cy="312122"/>
          </a:xfrm>
          <a:prstGeom prst="rect">
            <a:avLst/>
          </a:prstGeom>
          <a:noFill/>
        </p:spPr>
        <p:txBody>
          <a:bodyPr wrap="square" rtlCol="0">
            <a:noAutofit/>
          </a:bodyPr>
          <a:lstStyle/>
          <a:p>
            <a:r>
              <a:rPr lang="en-GB" sz="700" dirty="0"/>
              <a:t>Question: </a:t>
            </a:r>
            <a:r>
              <a:rPr lang="en-US" sz="700" dirty="0"/>
              <a:t>How satisfied are you overall with each of the following financial services regulations recently introduced in your local market?</a:t>
            </a:r>
          </a:p>
          <a:p>
            <a:r>
              <a:rPr lang="en-US" sz="700" dirty="0"/>
              <a:t>Scale: Very dissatisfied 1 to Very satisfied 5 (Chart displaying % Satisfied (4+5))</a:t>
            </a:r>
          </a:p>
        </p:txBody>
      </p:sp>
      <p:graphicFrame>
        <p:nvGraphicFramePr>
          <p:cNvPr id="11" name="Chart 10">
            <a:extLst>
              <a:ext uri="{FF2B5EF4-FFF2-40B4-BE49-F238E27FC236}">
                <a16:creationId xmlns:a16="http://schemas.microsoft.com/office/drawing/2014/main" id="{AE96F7A3-444F-45A4-9FE3-BD72D787D101}"/>
              </a:ext>
            </a:extLst>
          </p:cNvPr>
          <p:cNvGraphicFramePr>
            <a:graphicFrameLocks/>
          </p:cNvGraphicFramePr>
          <p:nvPr>
            <p:extLst>
              <p:ext uri="{D42A27DB-BD31-4B8C-83A1-F6EECF244321}">
                <p14:modId xmlns:p14="http://schemas.microsoft.com/office/powerpoint/2010/main" val="3264504401"/>
              </p:ext>
            </p:extLst>
          </p:nvPr>
        </p:nvGraphicFramePr>
        <p:xfrm>
          <a:off x="381000" y="1491630"/>
          <a:ext cx="8295456" cy="28671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DB0C8B56-4BCE-4A3A-B0E2-1D504B861951}"/>
              </a:ext>
            </a:extLst>
          </p:cNvPr>
          <p:cNvSpPr txBox="1">
            <a:spLocks/>
          </p:cNvSpPr>
          <p:nvPr/>
        </p:nvSpPr>
        <p:spPr>
          <a:xfrm>
            <a:off x="381000" y="1085850"/>
            <a:ext cx="8382000" cy="514350"/>
          </a:xfrm>
          <a:prstGeom prst="rect">
            <a:avLst/>
          </a:prstGeom>
        </p:spPr>
        <p:txBody>
          <a:bodyPr>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None/>
            </a:pPr>
            <a:r>
              <a:rPr lang="en-US" sz="1050" dirty="0">
                <a:solidFill>
                  <a:schemeClr val="tx2"/>
                </a:solidFill>
              </a:rPr>
              <a:t>Level of satisfaction with financial services regulations like Payment Services Directive (PSD2), Market Abuse Regulation/Directive, Global Data Protection Regulation and Markets in Financial Instruments Regulation/Directive are low.</a:t>
            </a:r>
          </a:p>
        </p:txBody>
      </p:sp>
    </p:spTree>
    <p:extLst>
      <p:ext uri="{BB962C8B-B14F-4D97-AF65-F5344CB8AC3E}">
        <p14:creationId xmlns:p14="http://schemas.microsoft.com/office/powerpoint/2010/main" val="317094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capital market activity</a:t>
            </a:r>
            <a:endParaRPr lang="en-GB" dirty="0"/>
          </a:p>
        </p:txBody>
      </p:sp>
      <p:sp>
        <p:nvSpPr>
          <p:cNvPr id="5" name="Slide Number Placeholder 4"/>
          <p:cNvSpPr>
            <a:spLocks noGrp="1"/>
          </p:cNvSpPr>
          <p:nvPr>
            <p:ph type="sldNum" sz="quarter" idx="12"/>
          </p:nvPr>
        </p:nvSpPr>
        <p:spPr/>
        <p:txBody>
          <a:bodyPr/>
          <a:lstStyle/>
          <a:p>
            <a:fld id="{4E4A4924-7CC3-4BF6-9C5C-A8E770D15754}" type="slidenum">
              <a:rPr lang="en-GB" smtClean="0"/>
              <a:t>7</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36512" y="4473089"/>
            <a:ext cx="6403823" cy="312122"/>
          </a:xfrm>
          <a:prstGeom prst="rect">
            <a:avLst/>
          </a:prstGeom>
          <a:noFill/>
        </p:spPr>
        <p:txBody>
          <a:bodyPr wrap="square" rtlCol="0">
            <a:noAutofit/>
          </a:bodyPr>
          <a:lstStyle/>
          <a:p>
            <a:r>
              <a:rPr lang="en-GB" sz="700" dirty="0"/>
              <a:t>Question: </a:t>
            </a:r>
            <a:r>
              <a:rPr lang="en-US" sz="700" dirty="0"/>
              <a:t>What do you think is the best regulatory approach to increase capital market activity in your local market?</a:t>
            </a:r>
          </a:p>
        </p:txBody>
      </p:sp>
      <p:graphicFrame>
        <p:nvGraphicFramePr>
          <p:cNvPr id="11" name="Chart 10">
            <a:extLst>
              <a:ext uri="{FF2B5EF4-FFF2-40B4-BE49-F238E27FC236}">
                <a16:creationId xmlns:a16="http://schemas.microsoft.com/office/drawing/2014/main" id="{AE96F7A3-444F-45A4-9FE3-BD72D787D101}"/>
              </a:ext>
            </a:extLst>
          </p:cNvPr>
          <p:cNvGraphicFramePr>
            <a:graphicFrameLocks/>
          </p:cNvGraphicFramePr>
          <p:nvPr>
            <p:extLst>
              <p:ext uri="{D42A27DB-BD31-4B8C-83A1-F6EECF244321}">
                <p14:modId xmlns:p14="http://schemas.microsoft.com/office/powerpoint/2010/main" val="3817951631"/>
              </p:ext>
            </p:extLst>
          </p:nvPr>
        </p:nvGraphicFramePr>
        <p:xfrm>
          <a:off x="381000" y="1347613"/>
          <a:ext cx="8295456" cy="3125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8400D240-40B4-42B9-8D8D-A499B18E927C}"/>
              </a:ext>
            </a:extLst>
          </p:cNvPr>
          <p:cNvSpPr txBox="1">
            <a:spLocks/>
          </p:cNvSpPr>
          <p:nvPr/>
        </p:nvSpPr>
        <p:spPr>
          <a:xfrm>
            <a:off x="381000" y="1085850"/>
            <a:ext cx="8382000" cy="514350"/>
          </a:xfrm>
          <a:prstGeom prst="rect">
            <a:avLst/>
          </a:prstGeom>
        </p:spPr>
        <p:txBody>
          <a:bodyPr>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None/>
            </a:pPr>
            <a:r>
              <a:rPr lang="en-US" sz="1050" dirty="0">
                <a:solidFill>
                  <a:schemeClr val="tx2"/>
                </a:solidFill>
              </a:rPr>
              <a:t>43% of respondents think increased harmonization of regulation and supervision across CEE markets is the best regulatory approach.</a:t>
            </a:r>
          </a:p>
        </p:txBody>
      </p:sp>
    </p:spTree>
    <p:extLst>
      <p:ext uri="{BB962C8B-B14F-4D97-AF65-F5344CB8AC3E}">
        <p14:creationId xmlns:p14="http://schemas.microsoft.com/office/powerpoint/2010/main" val="267701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supervision of European financial markets</a:t>
            </a:r>
            <a:endParaRPr lang="en-GB" dirty="0"/>
          </a:p>
        </p:txBody>
      </p:sp>
      <p:sp>
        <p:nvSpPr>
          <p:cNvPr id="5" name="Slide Number Placeholder 4"/>
          <p:cNvSpPr>
            <a:spLocks noGrp="1"/>
          </p:cNvSpPr>
          <p:nvPr>
            <p:ph type="sldNum" sz="quarter" idx="12"/>
          </p:nvPr>
        </p:nvSpPr>
        <p:spPr/>
        <p:txBody>
          <a:bodyPr/>
          <a:lstStyle/>
          <a:p>
            <a:fld id="{4E4A4924-7CC3-4BF6-9C5C-A8E770D15754}" type="slidenum">
              <a:rPr lang="en-GB" smtClean="0"/>
              <a:t>8</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36512" y="4473089"/>
            <a:ext cx="6403823" cy="312122"/>
          </a:xfrm>
          <a:prstGeom prst="rect">
            <a:avLst/>
          </a:prstGeom>
          <a:noFill/>
        </p:spPr>
        <p:txBody>
          <a:bodyPr wrap="square" rtlCol="0">
            <a:noAutofit/>
          </a:bodyPr>
          <a:lstStyle/>
          <a:p>
            <a:endParaRPr lang="en-GB" sz="700" dirty="0"/>
          </a:p>
        </p:txBody>
      </p:sp>
      <p:graphicFrame>
        <p:nvGraphicFramePr>
          <p:cNvPr id="11" name="Chart 10">
            <a:extLst>
              <a:ext uri="{FF2B5EF4-FFF2-40B4-BE49-F238E27FC236}">
                <a16:creationId xmlns:a16="http://schemas.microsoft.com/office/drawing/2014/main" id="{AE96F7A3-444F-45A4-9FE3-BD72D787D101}"/>
              </a:ext>
            </a:extLst>
          </p:cNvPr>
          <p:cNvGraphicFramePr>
            <a:graphicFrameLocks/>
          </p:cNvGraphicFramePr>
          <p:nvPr>
            <p:extLst>
              <p:ext uri="{D42A27DB-BD31-4B8C-83A1-F6EECF244321}">
                <p14:modId xmlns:p14="http://schemas.microsoft.com/office/powerpoint/2010/main" val="2380599475"/>
              </p:ext>
            </p:extLst>
          </p:nvPr>
        </p:nvGraphicFramePr>
        <p:xfrm>
          <a:off x="381000" y="1419622"/>
          <a:ext cx="8295456" cy="29391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8A600E2-0928-4861-9F89-CF6642137CC9}"/>
              </a:ext>
            </a:extLst>
          </p:cNvPr>
          <p:cNvSpPr txBox="1"/>
          <p:nvPr/>
        </p:nvSpPr>
        <p:spPr>
          <a:xfrm>
            <a:off x="107504" y="4473089"/>
            <a:ext cx="8568952" cy="312122"/>
          </a:xfrm>
          <a:prstGeom prst="rect">
            <a:avLst/>
          </a:prstGeom>
          <a:noFill/>
        </p:spPr>
        <p:txBody>
          <a:bodyPr wrap="square" rtlCol="0">
            <a:noAutofit/>
          </a:bodyPr>
          <a:lstStyle/>
          <a:p>
            <a:r>
              <a:rPr lang="en-GB" sz="700" dirty="0"/>
              <a:t>Question: </a:t>
            </a:r>
            <a:r>
              <a:rPr lang="en-US" sz="700" dirty="0"/>
              <a:t>To what extent do you agree with greater centralisation of supervision of European financial markets by a common EU regulatory body (for instance the European Securities and Markets Authority)?</a:t>
            </a:r>
          </a:p>
          <a:p>
            <a:r>
              <a:rPr lang="en-US" sz="700" dirty="0"/>
              <a:t>Scale: Strongly disagree 1 to Strongly Agree (Chart displaying % Agree (4+5)</a:t>
            </a:r>
          </a:p>
        </p:txBody>
      </p:sp>
      <p:sp>
        <p:nvSpPr>
          <p:cNvPr id="7" name="Text Placeholder 6">
            <a:extLst>
              <a:ext uri="{FF2B5EF4-FFF2-40B4-BE49-F238E27FC236}">
                <a16:creationId xmlns:a16="http://schemas.microsoft.com/office/drawing/2014/main" id="{AD85142B-6B2D-4FC9-BA71-CC8A62831815}"/>
              </a:ext>
            </a:extLst>
          </p:cNvPr>
          <p:cNvSpPr txBox="1">
            <a:spLocks/>
          </p:cNvSpPr>
          <p:nvPr/>
        </p:nvSpPr>
        <p:spPr>
          <a:xfrm>
            <a:off x="381000" y="1085850"/>
            <a:ext cx="8382000" cy="514350"/>
          </a:xfrm>
          <a:prstGeom prst="rect">
            <a:avLst/>
          </a:prstGeom>
        </p:spPr>
        <p:txBody>
          <a:bodyPr>
            <a:normAutofit/>
          </a:bodyPr>
          <a:lstStyle>
            <a:lvl1pPr marL="182880"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6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a:lstStyle>
          <a:p>
            <a:pPr marL="9144" indent="0">
              <a:buNone/>
            </a:pPr>
            <a:r>
              <a:rPr lang="en-US" sz="1050" dirty="0">
                <a:solidFill>
                  <a:schemeClr val="tx2"/>
                </a:solidFill>
              </a:rPr>
              <a:t>67% of respondents agree with greater centralisation of supervision of European financial markets by a common EU regulatory body.  </a:t>
            </a:r>
          </a:p>
        </p:txBody>
      </p:sp>
    </p:spTree>
    <p:extLst>
      <p:ext uri="{BB962C8B-B14F-4D97-AF65-F5344CB8AC3E}">
        <p14:creationId xmlns:p14="http://schemas.microsoft.com/office/powerpoint/2010/main" val="425486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preventing Local capital market development</a:t>
            </a:r>
          </a:p>
        </p:txBody>
      </p:sp>
      <p:sp>
        <p:nvSpPr>
          <p:cNvPr id="5" name="Slide Number Placeholder 4"/>
          <p:cNvSpPr>
            <a:spLocks noGrp="1"/>
          </p:cNvSpPr>
          <p:nvPr>
            <p:ph type="sldNum" sz="quarter" idx="12"/>
          </p:nvPr>
        </p:nvSpPr>
        <p:spPr/>
        <p:txBody>
          <a:bodyPr/>
          <a:lstStyle/>
          <a:p>
            <a:fld id="{4E4A4924-7CC3-4BF6-9C5C-A8E770D15754}" type="slidenum">
              <a:rPr lang="en-GB" smtClean="0"/>
              <a:t>9</a:t>
            </a:fld>
            <a:endParaRPr lang="en-GB" dirty="0"/>
          </a:p>
        </p:txBody>
      </p:sp>
      <p:sp>
        <p:nvSpPr>
          <p:cNvPr id="8" name="TextBox 7">
            <a:extLst>
              <a:ext uri="{FF2B5EF4-FFF2-40B4-BE49-F238E27FC236}">
                <a16:creationId xmlns:a16="http://schemas.microsoft.com/office/drawing/2014/main" id="{70BD09B2-D93C-4D57-AB10-A3003114F713}"/>
              </a:ext>
            </a:extLst>
          </p:cNvPr>
          <p:cNvSpPr txBox="1"/>
          <p:nvPr/>
        </p:nvSpPr>
        <p:spPr>
          <a:xfrm>
            <a:off x="0" y="4587389"/>
            <a:ext cx="6403823" cy="312122"/>
          </a:xfrm>
          <a:prstGeom prst="rect">
            <a:avLst/>
          </a:prstGeom>
          <a:noFill/>
        </p:spPr>
        <p:txBody>
          <a:bodyPr wrap="square" rtlCol="0">
            <a:noAutofit/>
          </a:bodyPr>
          <a:lstStyle/>
          <a:p>
            <a:r>
              <a:rPr lang="en-GB" sz="700" dirty="0"/>
              <a:t>Question: </a:t>
            </a:r>
            <a:r>
              <a:rPr lang="en-US" sz="700" dirty="0"/>
              <a:t>What issues, if any, prevent the development of your local capital market? Please select the top 2 issues</a:t>
            </a:r>
          </a:p>
        </p:txBody>
      </p:sp>
      <p:graphicFrame>
        <p:nvGraphicFramePr>
          <p:cNvPr id="6" name="Table 5">
            <a:extLst>
              <a:ext uri="{FF2B5EF4-FFF2-40B4-BE49-F238E27FC236}">
                <a16:creationId xmlns:a16="http://schemas.microsoft.com/office/drawing/2014/main" id="{D9BBCC03-CF81-4522-9184-046222117A2D}"/>
              </a:ext>
            </a:extLst>
          </p:cNvPr>
          <p:cNvGraphicFramePr>
            <a:graphicFrameLocks noGrp="1"/>
          </p:cNvGraphicFramePr>
          <p:nvPr>
            <p:extLst>
              <p:ext uri="{D42A27DB-BD31-4B8C-83A1-F6EECF244321}">
                <p14:modId xmlns:p14="http://schemas.microsoft.com/office/powerpoint/2010/main" val="439467624"/>
              </p:ext>
            </p:extLst>
          </p:nvPr>
        </p:nvGraphicFramePr>
        <p:xfrm>
          <a:off x="381000" y="915566"/>
          <a:ext cx="8375897" cy="3644423"/>
        </p:xfrm>
        <a:graphic>
          <a:graphicData uri="http://schemas.openxmlformats.org/drawingml/2006/table">
            <a:tbl>
              <a:tblPr/>
              <a:tblGrid>
                <a:gridCol w="1238672">
                  <a:extLst>
                    <a:ext uri="{9D8B030D-6E8A-4147-A177-3AD203B41FA5}">
                      <a16:colId xmlns:a16="http://schemas.microsoft.com/office/drawing/2014/main" val="3268029541"/>
                    </a:ext>
                  </a:extLst>
                </a:gridCol>
                <a:gridCol w="793025">
                  <a:extLst>
                    <a:ext uri="{9D8B030D-6E8A-4147-A177-3AD203B41FA5}">
                      <a16:colId xmlns:a16="http://schemas.microsoft.com/office/drawing/2014/main" val="449490561"/>
                    </a:ext>
                  </a:extLst>
                </a:gridCol>
                <a:gridCol w="793025">
                  <a:extLst>
                    <a:ext uri="{9D8B030D-6E8A-4147-A177-3AD203B41FA5}">
                      <a16:colId xmlns:a16="http://schemas.microsoft.com/office/drawing/2014/main" val="3907311684"/>
                    </a:ext>
                  </a:extLst>
                </a:gridCol>
                <a:gridCol w="793025">
                  <a:extLst>
                    <a:ext uri="{9D8B030D-6E8A-4147-A177-3AD203B41FA5}">
                      <a16:colId xmlns:a16="http://schemas.microsoft.com/office/drawing/2014/main" val="1838949802"/>
                    </a:ext>
                  </a:extLst>
                </a:gridCol>
                <a:gridCol w="793025">
                  <a:extLst>
                    <a:ext uri="{9D8B030D-6E8A-4147-A177-3AD203B41FA5}">
                      <a16:colId xmlns:a16="http://schemas.microsoft.com/office/drawing/2014/main" val="2300869370"/>
                    </a:ext>
                  </a:extLst>
                </a:gridCol>
                <a:gridCol w="793025">
                  <a:extLst>
                    <a:ext uri="{9D8B030D-6E8A-4147-A177-3AD203B41FA5}">
                      <a16:colId xmlns:a16="http://schemas.microsoft.com/office/drawing/2014/main" val="516403082"/>
                    </a:ext>
                  </a:extLst>
                </a:gridCol>
                <a:gridCol w="793025">
                  <a:extLst>
                    <a:ext uri="{9D8B030D-6E8A-4147-A177-3AD203B41FA5}">
                      <a16:colId xmlns:a16="http://schemas.microsoft.com/office/drawing/2014/main" val="1276646342"/>
                    </a:ext>
                  </a:extLst>
                </a:gridCol>
                <a:gridCol w="793025">
                  <a:extLst>
                    <a:ext uri="{9D8B030D-6E8A-4147-A177-3AD203B41FA5}">
                      <a16:colId xmlns:a16="http://schemas.microsoft.com/office/drawing/2014/main" val="4223270438"/>
                    </a:ext>
                  </a:extLst>
                </a:gridCol>
                <a:gridCol w="793025">
                  <a:extLst>
                    <a:ext uri="{9D8B030D-6E8A-4147-A177-3AD203B41FA5}">
                      <a16:colId xmlns:a16="http://schemas.microsoft.com/office/drawing/2014/main" val="2124576613"/>
                    </a:ext>
                  </a:extLst>
                </a:gridCol>
                <a:gridCol w="793025">
                  <a:extLst>
                    <a:ext uri="{9D8B030D-6E8A-4147-A177-3AD203B41FA5}">
                      <a16:colId xmlns:a16="http://schemas.microsoft.com/office/drawing/2014/main" val="1167599850"/>
                    </a:ext>
                  </a:extLst>
                </a:gridCol>
              </a:tblGrid>
              <a:tr h="516274">
                <a:tc>
                  <a:txBody>
                    <a:bodyPr/>
                    <a:lstStyle/>
                    <a:p>
                      <a:pPr algn="l" fontAlgn="b"/>
                      <a:endParaRPr lang="en-US" sz="18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TOTAL </a:t>
                      </a:r>
                    </a:p>
                    <a:p>
                      <a:pPr algn="l" fontAlgn="b"/>
                      <a:r>
                        <a:rPr lang="en-US" sz="1000" b="0" i="0" u="none" strike="noStrike" dirty="0">
                          <a:solidFill>
                            <a:srgbClr val="000000"/>
                          </a:solidFill>
                          <a:effectLst/>
                          <a:latin typeface="Calibri" panose="020F0502020204030204" pitchFamily="34" charset="0"/>
                        </a:rPr>
                        <a:t>(n=246)</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BULGARIA (n=17)</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CYPRUS </a:t>
                      </a:r>
                    </a:p>
                    <a:p>
                      <a:pPr algn="l" fontAlgn="b"/>
                      <a:r>
                        <a:rPr lang="en-US" sz="1000" b="0" i="0" u="none" strike="noStrike" dirty="0">
                          <a:solidFill>
                            <a:srgbClr val="000000"/>
                          </a:solidFill>
                          <a:effectLst/>
                          <a:latin typeface="Calibri" panose="020F0502020204030204" pitchFamily="34" charset="0"/>
                        </a:rPr>
                        <a:t>(n=16)</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CZECH REPUBLIC (n=23)</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GREECE </a:t>
                      </a:r>
                    </a:p>
                    <a:p>
                      <a:pPr algn="l" fontAlgn="b"/>
                      <a:r>
                        <a:rPr lang="en-US" sz="1000" b="0" i="0" u="none" strike="noStrike" dirty="0">
                          <a:solidFill>
                            <a:srgbClr val="000000"/>
                          </a:solidFill>
                          <a:effectLst/>
                          <a:latin typeface="Calibri" panose="020F0502020204030204" pitchFamily="34" charset="0"/>
                        </a:rPr>
                        <a:t>(n=32)</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HUNGARY (n=25)</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POLAND (n=78)</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ROMANIA (n=41)</a:t>
                      </a:r>
                    </a:p>
                  </a:txBody>
                  <a:tcPr marL="9525" marR="9525" marT="9525" marB="0" anchor="ctr">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SLOVENIA (n=13)</a:t>
                      </a:r>
                    </a:p>
                  </a:txBody>
                  <a:tcPr marL="9525" marR="9525" marT="9525" marB="0" anchor="ctr">
                    <a:lnL>
                      <a:noFill/>
                    </a:lnL>
                    <a:lnR>
                      <a:noFill/>
                    </a:lnR>
                    <a:lnT>
                      <a:noFill/>
                    </a:lnT>
                    <a:lnB>
                      <a:noFill/>
                    </a:lnB>
                  </a:tcPr>
                </a:tc>
                <a:extLst>
                  <a:ext uri="{0D108BD9-81ED-4DB2-BD59-A6C34878D82A}">
                    <a16:rowId xmlns:a16="http://schemas.microsoft.com/office/drawing/2014/main" val="1210925521"/>
                  </a:ext>
                </a:extLst>
              </a:tr>
              <a:tr h="378089">
                <a:tc>
                  <a:txBody>
                    <a:bodyPr/>
                    <a:lstStyle/>
                    <a:p>
                      <a:pPr algn="l" rtl="0" fontAlgn="b"/>
                      <a:r>
                        <a:rPr lang="en-US" sz="900" b="0" i="0" u="none" strike="noStrike" dirty="0">
                          <a:solidFill>
                            <a:srgbClr val="000000"/>
                          </a:solidFill>
                          <a:effectLst/>
                          <a:latin typeface="Arial" panose="020B0604020202020204" pitchFamily="34" charset="0"/>
                        </a:rPr>
                        <a:t>Scarce supply of listed equity / debt securities</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a:t>
                      </a:r>
                    </a:p>
                  </a:txBody>
                  <a:tcPr marL="9525" marR="9525" marT="9525" marB="0" anchor="ctr">
                    <a:lnL>
                      <a:noFill/>
                    </a:lnL>
                    <a:lnR>
                      <a:noFill/>
                    </a:lnR>
                    <a:lnT>
                      <a:noFill/>
                    </a:lnT>
                    <a:lnB>
                      <a:noFill/>
                    </a:lnB>
                    <a:solidFill>
                      <a:srgbClr val="FCA878"/>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76%</a:t>
                      </a:r>
                    </a:p>
                  </a:txBody>
                  <a:tcPr marL="9525" marR="9525" marT="9525" marB="0" anchor="ctr">
                    <a:lnL>
                      <a:noFill/>
                    </a:lnL>
                    <a:lnR>
                      <a:noFill/>
                    </a:lnR>
                    <a:lnT>
                      <a:noFill/>
                    </a:lnT>
                    <a:lnB>
                      <a:noFill/>
                    </a:lnB>
                    <a:solidFill>
                      <a:srgbClr val="F8696B"/>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50%</a:t>
                      </a:r>
                    </a:p>
                  </a:txBody>
                  <a:tcPr marL="9525" marR="9525" marT="9525" marB="0" anchor="ctr">
                    <a:lnL>
                      <a:noFill/>
                    </a:lnL>
                    <a:lnR>
                      <a:noFill/>
                    </a:lnR>
                    <a:lnT>
                      <a:noFill/>
                    </a:lnT>
                    <a:lnB>
                      <a:noFill/>
                    </a:lnB>
                    <a:solidFill>
                      <a:srgbClr val="FCA878"/>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70%</a:t>
                      </a:r>
                    </a:p>
                  </a:txBody>
                  <a:tcPr marL="9525" marR="9525" marT="9525" marB="0" anchor="ctr">
                    <a:lnL>
                      <a:noFill/>
                    </a:lnL>
                    <a:lnR>
                      <a:noFill/>
                    </a:lnR>
                    <a:lnT>
                      <a:noFill/>
                    </a:lnT>
                    <a:lnB>
                      <a:noFill/>
                    </a:lnB>
                    <a:solidFill>
                      <a:srgbClr val="F9786E"/>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34%</a:t>
                      </a:r>
                    </a:p>
                  </a:txBody>
                  <a:tcPr marL="9525" marR="9525" marT="9525" marB="0" anchor="ctr">
                    <a:lnL>
                      <a:noFill/>
                    </a:lnL>
                    <a:lnR>
                      <a:noFill/>
                    </a:lnR>
                    <a:lnT>
                      <a:noFill/>
                    </a:lnT>
                    <a:lnB>
                      <a:noFill/>
                    </a:lnB>
                    <a:solidFill>
                      <a:srgbClr val="FECF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76%</a:t>
                      </a:r>
                    </a:p>
                  </a:txBody>
                  <a:tcPr marL="9525" marR="9525" marT="9525" marB="0" anchor="ctr">
                    <a:lnL>
                      <a:noFill/>
                    </a:lnL>
                    <a:lnR>
                      <a:noFill/>
                    </a:lnR>
                    <a:lnT>
                      <a:noFill/>
                    </a:lnT>
                    <a:lnB>
                      <a:noFill/>
                    </a:lnB>
                    <a:solidFill>
                      <a:srgbClr val="F8696B"/>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24%</a:t>
                      </a:r>
                    </a:p>
                  </a:txBody>
                  <a:tcPr marL="9525" marR="9525" marT="9525" marB="0" anchor="ctr">
                    <a:lnL>
                      <a:noFill/>
                    </a:lnL>
                    <a:lnR>
                      <a:noFill/>
                    </a:lnR>
                    <a:lnT>
                      <a:noFill/>
                    </a:lnT>
                    <a:lnB>
                      <a:noFill/>
                    </a:lnB>
                    <a:solidFill>
                      <a:srgbClr val="FFE784"/>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68%</a:t>
                      </a:r>
                    </a:p>
                  </a:txBody>
                  <a:tcPr marL="9525" marR="9525" marT="9525" marB="0" anchor="ctr">
                    <a:lnL>
                      <a:noFill/>
                    </a:lnL>
                    <a:lnR>
                      <a:noFill/>
                    </a:lnR>
                    <a:lnT>
                      <a:noFill/>
                    </a:lnT>
                    <a:lnB>
                      <a:noFill/>
                    </a:lnB>
                    <a:solidFill>
                      <a:srgbClr val="FA7D6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69%</a:t>
                      </a:r>
                    </a:p>
                  </a:txBody>
                  <a:tcPr marL="9525" marR="9525" marT="9525" marB="0" anchor="ctr">
                    <a:lnL>
                      <a:noFill/>
                    </a:lnL>
                    <a:lnR>
                      <a:noFill/>
                    </a:lnR>
                    <a:lnT>
                      <a:noFill/>
                    </a:lnT>
                    <a:lnB>
                      <a:noFill/>
                    </a:lnB>
                    <a:solidFill>
                      <a:srgbClr val="F97A6F"/>
                    </a:solidFill>
                  </a:tcPr>
                </a:tc>
                <a:extLst>
                  <a:ext uri="{0D108BD9-81ED-4DB2-BD59-A6C34878D82A}">
                    <a16:rowId xmlns:a16="http://schemas.microsoft.com/office/drawing/2014/main" val="896805824"/>
                  </a:ext>
                </a:extLst>
              </a:tr>
              <a:tr h="255259">
                <a:tc>
                  <a:txBody>
                    <a:bodyPr/>
                    <a:lstStyle/>
                    <a:p>
                      <a:pPr algn="l" rtl="0" fontAlgn="b"/>
                      <a:r>
                        <a:rPr lang="en-US" sz="900" b="0" i="0" u="none" strike="noStrike" dirty="0">
                          <a:solidFill>
                            <a:srgbClr val="000000"/>
                          </a:solidFill>
                          <a:effectLst/>
                          <a:latin typeface="Arial" panose="020B0604020202020204" pitchFamily="34" charset="0"/>
                        </a:rPr>
                        <a:t>Low retail investor demand</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37%</a:t>
                      </a:r>
                    </a:p>
                  </a:txBody>
                  <a:tcPr marL="9525" marR="9525" marT="9525" marB="0" anchor="ctr">
                    <a:lnL>
                      <a:noFill/>
                    </a:lnL>
                    <a:lnR>
                      <a:noFill/>
                    </a:lnR>
                    <a:lnT>
                      <a:noFill/>
                    </a:lnT>
                    <a:lnB>
                      <a:noFill/>
                    </a:lnB>
                    <a:solidFill>
                      <a:srgbClr val="FEC77E"/>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35%</a:t>
                      </a:r>
                    </a:p>
                  </a:txBody>
                  <a:tcPr marL="9525" marR="9525" marT="9525" marB="0" anchor="ctr">
                    <a:lnL>
                      <a:noFill/>
                    </a:lnL>
                    <a:lnR>
                      <a:noFill/>
                    </a:lnR>
                    <a:lnT>
                      <a:noFill/>
                    </a:lnT>
                    <a:lnB>
                      <a:noFill/>
                    </a:lnB>
                    <a:solidFill>
                      <a:srgbClr val="FECC7E"/>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38%</a:t>
                      </a:r>
                    </a:p>
                  </a:txBody>
                  <a:tcPr marL="9525" marR="9525" marT="9525" marB="0" anchor="ctr">
                    <a:lnL>
                      <a:noFill/>
                    </a:lnL>
                    <a:lnR>
                      <a:noFill/>
                    </a:lnR>
                    <a:lnT>
                      <a:noFill/>
                    </a:lnT>
                    <a:lnB>
                      <a:noFill/>
                    </a:lnB>
                    <a:solidFill>
                      <a:srgbClr val="FDC57D"/>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30%</a:t>
                      </a:r>
                    </a:p>
                  </a:txBody>
                  <a:tcPr marL="9525" marR="9525" marT="9525" marB="0" anchor="ctr">
                    <a:lnL>
                      <a:noFill/>
                    </a:lnL>
                    <a:lnR>
                      <a:noFill/>
                    </a:lnR>
                    <a:lnT>
                      <a:noFill/>
                    </a:lnT>
                    <a:lnB>
                      <a:noFill/>
                    </a:lnB>
                    <a:solidFill>
                      <a:srgbClr val="FED8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47%</a:t>
                      </a:r>
                    </a:p>
                  </a:txBody>
                  <a:tcPr marL="9525" marR="9525" marT="9525" marB="0" anchor="ctr">
                    <a:lnL>
                      <a:noFill/>
                    </a:lnL>
                    <a:lnR>
                      <a:noFill/>
                    </a:lnR>
                    <a:lnT>
                      <a:noFill/>
                    </a:lnT>
                    <a:lnB>
                      <a:noFill/>
                    </a:lnB>
                    <a:solidFill>
                      <a:srgbClr val="FCAF79"/>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40%</a:t>
                      </a:r>
                    </a:p>
                  </a:txBody>
                  <a:tcPr marL="9525" marR="9525" marT="9525" marB="0" anchor="ctr">
                    <a:lnL>
                      <a:noFill/>
                    </a:lnL>
                    <a:lnR>
                      <a:noFill/>
                    </a:lnR>
                    <a:lnT>
                      <a:noFill/>
                    </a:lnT>
                    <a:lnB>
                      <a:noFill/>
                    </a:lnB>
                    <a:solidFill>
                      <a:srgbClr val="FDC07C"/>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32%</a:t>
                      </a:r>
                    </a:p>
                  </a:txBody>
                  <a:tcPr marL="9525" marR="9525" marT="9525" marB="0" anchor="ctr">
                    <a:lnL>
                      <a:noFill/>
                    </a:lnL>
                    <a:lnR>
                      <a:noFill/>
                    </a:lnR>
                    <a:lnT>
                      <a:noFill/>
                    </a:lnT>
                    <a:lnB>
                      <a:noFill/>
                    </a:lnB>
                    <a:solidFill>
                      <a:srgbClr val="FED380"/>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44%</a:t>
                      </a:r>
                    </a:p>
                  </a:txBody>
                  <a:tcPr marL="9525" marR="9525" marT="9525" marB="0" anchor="ctr">
                    <a:lnL>
                      <a:noFill/>
                    </a:lnL>
                    <a:lnR>
                      <a:noFill/>
                    </a:lnR>
                    <a:lnT>
                      <a:noFill/>
                    </a:lnT>
                    <a:lnB>
                      <a:noFill/>
                    </a:lnB>
                    <a:solidFill>
                      <a:srgbClr val="FDB77A"/>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23%</a:t>
                      </a:r>
                    </a:p>
                  </a:txBody>
                  <a:tcPr marL="9525" marR="9525" marT="9525" marB="0" anchor="ctr">
                    <a:lnL>
                      <a:noFill/>
                    </a:lnL>
                    <a:lnR>
                      <a:noFill/>
                    </a:lnR>
                    <a:lnT>
                      <a:noFill/>
                    </a:lnT>
                    <a:lnB>
                      <a:noFill/>
                    </a:lnB>
                    <a:solidFill>
                      <a:srgbClr val="FFE984"/>
                    </a:solidFill>
                  </a:tcPr>
                </a:tc>
                <a:extLst>
                  <a:ext uri="{0D108BD9-81ED-4DB2-BD59-A6C34878D82A}">
                    <a16:rowId xmlns:a16="http://schemas.microsoft.com/office/drawing/2014/main" val="515618564"/>
                  </a:ext>
                </a:extLst>
              </a:tr>
              <a:tr h="746582">
                <a:tc>
                  <a:txBody>
                    <a:bodyPr/>
                    <a:lstStyle/>
                    <a:p>
                      <a:pPr algn="l" rtl="0" fontAlgn="b"/>
                      <a:r>
                        <a:rPr lang="en-US" sz="900" b="0" i="0" u="none" strike="noStrike" dirty="0">
                          <a:solidFill>
                            <a:srgbClr val="000000"/>
                          </a:solidFill>
                          <a:effectLst/>
                          <a:latin typeface="Arial" panose="020B0604020202020204" pitchFamily="34" charset="0"/>
                        </a:rPr>
                        <a:t>Administrative burdens that discourage companies from seeking public listings</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FFDB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ctr">
                    <a:lnL>
                      <a:noFill/>
                    </a:lnL>
                    <a:lnR>
                      <a:noFill/>
                    </a:lnR>
                    <a:lnT>
                      <a:noFill/>
                    </a:lnT>
                    <a:lnB>
                      <a:noFill/>
                    </a:lnB>
                    <a:solidFill>
                      <a:srgbClr val="DCE0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13%</a:t>
                      </a:r>
                    </a:p>
                  </a:txBody>
                  <a:tcPr marL="9525" marR="9525" marT="9525" marB="0" anchor="ctr">
                    <a:lnL>
                      <a:noFill/>
                    </a:lnL>
                    <a:lnR>
                      <a:noFill/>
                    </a:lnR>
                    <a:lnT>
                      <a:noFill/>
                    </a:lnT>
                    <a:lnB>
                      <a:noFill/>
                    </a:lnB>
                    <a:solidFill>
                      <a:srgbClr val="B1D4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26%</a:t>
                      </a:r>
                    </a:p>
                  </a:txBody>
                  <a:tcPr marL="9525" marR="9525" marT="9525" marB="0" anchor="ctr">
                    <a:lnL>
                      <a:noFill/>
                    </a:lnL>
                    <a:lnR>
                      <a:noFill/>
                    </a:lnR>
                    <a:lnT>
                      <a:noFill/>
                    </a:lnT>
                    <a:lnB>
                      <a:noFill/>
                    </a:lnB>
                    <a:solidFill>
                      <a:srgbClr val="FFE283"/>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13%</a:t>
                      </a:r>
                    </a:p>
                  </a:txBody>
                  <a:tcPr marL="9525" marR="9525" marT="9525" marB="0" anchor="ctr">
                    <a:lnL>
                      <a:noFill/>
                    </a:lnL>
                    <a:lnR>
                      <a:noFill/>
                    </a:lnR>
                    <a:lnT>
                      <a:noFill/>
                    </a:lnT>
                    <a:lnB>
                      <a:noFill/>
                    </a:lnB>
                    <a:solidFill>
                      <a:srgbClr val="B1D4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16%</a:t>
                      </a:r>
                    </a:p>
                  </a:txBody>
                  <a:tcPr marL="9525" marR="9525" marT="9525" marB="0" anchor="ctr">
                    <a:lnL>
                      <a:noFill/>
                    </a:lnL>
                    <a:lnR>
                      <a:noFill/>
                    </a:lnR>
                    <a:lnT>
                      <a:noFill/>
                    </a:lnT>
                    <a:lnB>
                      <a:noFill/>
                    </a:lnB>
                    <a:solidFill>
                      <a:srgbClr val="CBDC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51%</a:t>
                      </a:r>
                    </a:p>
                  </a:txBody>
                  <a:tcPr marL="9525" marR="9525" marT="9525" marB="0" anchor="ctr">
                    <a:lnL>
                      <a:noFill/>
                    </a:lnL>
                    <a:lnR>
                      <a:noFill/>
                    </a:lnR>
                    <a:lnT>
                      <a:noFill/>
                    </a:lnT>
                    <a:lnB>
                      <a:noFill/>
                    </a:lnB>
                    <a:solidFill>
                      <a:srgbClr val="FCA677"/>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24%</a:t>
                      </a:r>
                    </a:p>
                  </a:txBody>
                  <a:tcPr marL="9525" marR="9525" marT="9525" marB="0" anchor="ctr">
                    <a:lnL>
                      <a:noFill/>
                    </a:lnL>
                    <a:lnR>
                      <a:noFill/>
                    </a:lnR>
                    <a:lnT>
                      <a:noFill/>
                    </a:lnT>
                    <a:lnB>
                      <a:noFill/>
                    </a:lnB>
                    <a:solidFill>
                      <a:srgbClr val="FFE784"/>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15%</a:t>
                      </a:r>
                    </a:p>
                  </a:txBody>
                  <a:tcPr marL="9525" marR="9525" marT="9525" marB="0" anchor="ctr">
                    <a:lnL>
                      <a:noFill/>
                    </a:lnL>
                    <a:lnR>
                      <a:noFill/>
                    </a:lnR>
                    <a:lnT>
                      <a:noFill/>
                    </a:lnT>
                    <a:lnB>
                      <a:noFill/>
                    </a:lnB>
                    <a:solidFill>
                      <a:srgbClr val="C2D980"/>
                    </a:solidFill>
                  </a:tcPr>
                </a:tc>
                <a:extLst>
                  <a:ext uri="{0D108BD9-81ED-4DB2-BD59-A6C34878D82A}">
                    <a16:rowId xmlns:a16="http://schemas.microsoft.com/office/drawing/2014/main" val="295259999"/>
                  </a:ext>
                </a:extLst>
              </a:tr>
              <a:tr h="297481">
                <a:tc>
                  <a:txBody>
                    <a:bodyPr/>
                    <a:lstStyle/>
                    <a:p>
                      <a:pPr algn="l" rtl="0" fontAlgn="b"/>
                      <a:r>
                        <a:rPr lang="en-US" sz="900" b="0" i="0" u="none" strike="noStrike" dirty="0">
                          <a:solidFill>
                            <a:srgbClr val="000000"/>
                          </a:solidFill>
                          <a:effectLst/>
                          <a:latin typeface="Arial" panose="020B0604020202020204" pitchFamily="34" charset="0"/>
                        </a:rPr>
                        <a:t>Low institutional investor demand</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FFE283"/>
                    </a:solidFill>
                  </a:tcPr>
                </a:tc>
                <a:tc>
                  <a:txBody>
                    <a:bodyPr/>
                    <a:lstStyle/>
                    <a:p>
                      <a:pPr algn="l" fontAlgn="b"/>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a:noFill/>
                    </a:lnL>
                    <a:lnR>
                      <a:noFill/>
                    </a:lnR>
                    <a:lnT>
                      <a:noFill/>
                    </a:lnT>
                    <a:lnB>
                      <a:noFill/>
                    </a:lnB>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63%</a:t>
                      </a:r>
                    </a:p>
                  </a:txBody>
                  <a:tcPr marL="9525" marR="9525" marT="9525" marB="0" anchor="ctr">
                    <a:lnL>
                      <a:noFill/>
                    </a:lnL>
                    <a:lnR>
                      <a:noFill/>
                    </a:lnR>
                    <a:lnT>
                      <a:noFill/>
                    </a:lnT>
                    <a:lnB>
                      <a:noFill/>
                    </a:lnB>
                    <a:solidFill>
                      <a:srgbClr val="FA8972"/>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9%</a:t>
                      </a:r>
                    </a:p>
                  </a:txBody>
                  <a:tcPr marL="9525" marR="9525" marT="9525" marB="0" anchor="ctr">
                    <a:lnL>
                      <a:noFill/>
                    </a:lnL>
                    <a:lnR>
                      <a:noFill/>
                    </a:lnR>
                    <a:lnT>
                      <a:noFill/>
                    </a:lnT>
                    <a:lnB>
                      <a:noFill/>
                    </a:lnB>
                    <a:solidFill>
                      <a:srgbClr val="8ECA7D"/>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34%</a:t>
                      </a:r>
                    </a:p>
                  </a:txBody>
                  <a:tcPr marL="9525" marR="9525" marT="9525" marB="0" anchor="ctr">
                    <a:lnL>
                      <a:noFill/>
                    </a:lnL>
                    <a:lnR>
                      <a:noFill/>
                    </a:lnR>
                    <a:lnT>
                      <a:noFill/>
                    </a:lnT>
                    <a:lnB>
                      <a:noFill/>
                    </a:lnB>
                    <a:solidFill>
                      <a:srgbClr val="FECF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32%</a:t>
                      </a:r>
                    </a:p>
                  </a:txBody>
                  <a:tcPr marL="9525" marR="9525" marT="9525" marB="0" anchor="ctr">
                    <a:lnL>
                      <a:noFill/>
                    </a:lnL>
                    <a:lnR>
                      <a:noFill/>
                    </a:lnR>
                    <a:lnT>
                      <a:noFill/>
                    </a:lnT>
                    <a:lnB>
                      <a:noFill/>
                    </a:lnB>
                    <a:solidFill>
                      <a:srgbClr val="FED380"/>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22%</a:t>
                      </a:r>
                    </a:p>
                  </a:txBody>
                  <a:tcPr marL="9525" marR="9525" marT="9525" marB="0" anchor="ctr">
                    <a:lnL>
                      <a:noFill/>
                    </a:lnL>
                    <a:lnR>
                      <a:noFill/>
                    </a:lnR>
                    <a:lnT>
                      <a:noFill/>
                    </a:lnT>
                    <a:lnB>
                      <a:noFill/>
                    </a:lnB>
                    <a:solidFill>
                      <a:srgbClr val="FFEB84"/>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17%</a:t>
                      </a:r>
                    </a:p>
                  </a:txBody>
                  <a:tcPr marL="9525" marR="9525" marT="9525" marB="0" anchor="ctr">
                    <a:lnL>
                      <a:noFill/>
                    </a:lnL>
                    <a:lnR>
                      <a:noFill/>
                    </a:lnR>
                    <a:lnT>
                      <a:noFill/>
                    </a:lnT>
                    <a:lnB>
                      <a:noFill/>
                    </a:lnB>
                    <a:solidFill>
                      <a:srgbClr val="D3DE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54%</a:t>
                      </a:r>
                    </a:p>
                  </a:txBody>
                  <a:tcPr marL="9525" marR="9525" marT="9525" marB="0" anchor="ctr">
                    <a:lnL>
                      <a:noFill/>
                    </a:lnL>
                    <a:lnR>
                      <a:noFill/>
                    </a:lnR>
                    <a:lnT>
                      <a:noFill/>
                    </a:lnT>
                    <a:lnB>
                      <a:noFill/>
                    </a:lnB>
                    <a:solidFill>
                      <a:srgbClr val="FB9E76"/>
                    </a:solidFill>
                  </a:tcPr>
                </a:tc>
                <a:extLst>
                  <a:ext uri="{0D108BD9-81ED-4DB2-BD59-A6C34878D82A}">
                    <a16:rowId xmlns:a16="http://schemas.microsoft.com/office/drawing/2014/main" val="1573160556"/>
                  </a:ext>
                </a:extLst>
              </a:tr>
              <a:tr h="378089">
                <a:tc>
                  <a:txBody>
                    <a:bodyPr/>
                    <a:lstStyle/>
                    <a:p>
                      <a:pPr algn="l" rtl="0" fontAlgn="b"/>
                      <a:r>
                        <a:rPr lang="en-US" sz="900" b="0" i="0" u="none" strike="noStrike" dirty="0">
                          <a:solidFill>
                            <a:srgbClr val="000000"/>
                          </a:solidFill>
                          <a:effectLst/>
                          <a:latin typeface="Arial" panose="020B0604020202020204" pitchFamily="34" charset="0"/>
                        </a:rPr>
                        <a:t>Low level of investor protection</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D3DE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35%</a:t>
                      </a:r>
                    </a:p>
                  </a:txBody>
                  <a:tcPr marL="9525" marR="9525" marT="9525" marB="0" anchor="ctr">
                    <a:lnL>
                      <a:noFill/>
                    </a:lnL>
                    <a:lnR>
                      <a:noFill/>
                    </a:lnR>
                    <a:lnT>
                      <a:noFill/>
                    </a:lnT>
                    <a:lnB>
                      <a:noFill/>
                    </a:lnB>
                    <a:solidFill>
                      <a:srgbClr val="FECC7E"/>
                    </a:solidFill>
                  </a:tcPr>
                </a:tc>
                <a:tc>
                  <a:txBody>
                    <a:bodyPr/>
                    <a:lstStyle/>
                    <a:p>
                      <a:pPr algn="l" fontAlgn="b"/>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a:noFill/>
                    </a:lnL>
                    <a:lnR>
                      <a:noFill/>
                    </a:lnR>
                    <a:lnT>
                      <a:noFill/>
                    </a:lnT>
                    <a:lnB>
                      <a:noFill/>
                    </a:lnB>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17%</a:t>
                      </a:r>
                    </a:p>
                  </a:txBody>
                  <a:tcPr marL="9525" marR="9525" marT="9525" marB="0" anchor="ctr">
                    <a:lnL>
                      <a:noFill/>
                    </a:lnL>
                    <a:lnR>
                      <a:noFill/>
                    </a:lnR>
                    <a:lnT>
                      <a:noFill/>
                    </a:lnT>
                    <a:lnB>
                      <a:noFill/>
                    </a:lnB>
                    <a:solidFill>
                      <a:srgbClr val="D3DE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28%</a:t>
                      </a:r>
                    </a:p>
                  </a:txBody>
                  <a:tcPr marL="9525" marR="9525" marT="9525" marB="0" anchor="ctr">
                    <a:lnL>
                      <a:noFill/>
                    </a:lnL>
                    <a:lnR>
                      <a:noFill/>
                    </a:lnR>
                    <a:lnT>
                      <a:noFill/>
                    </a:lnT>
                    <a:lnB>
                      <a:noFill/>
                    </a:lnB>
                    <a:solidFill>
                      <a:srgbClr val="FFDD82"/>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4%</a:t>
                      </a:r>
                    </a:p>
                  </a:txBody>
                  <a:tcPr marL="9525" marR="9525" marT="9525" marB="0" anchor="ctr">
                    <a:lnL>
                      <a:noFill/>
                    </a:lnL>
                    <a:lnR>
                      <a:noFill/>
                    </a:lnR>
                    <a:lnT>
                      <a:noFill/>
                    </a:lnT>
                    <a:lnB>
                      <a:noFill/>
                    </a:lnB>
                    <a:solidFill>
                      <a:srgbClr val="63BE7B"/>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19%</a:t>
                      </a:r>
                    </a:p>
                  </a:txBody>
                  <a:tcPr marL="9525" marR="9525" marT="9525" marB="0" anchor="ctr">
                    <a:lnL>
                      <a:noFill/>
                    </a:lnL>
                    <a:lnR>
                      <a:noFill/>
                    </a:lnR>
                    <a:lnT>
                      <a:noFill/>
                    </a:lnT>
                    <a:lnB>
                      <a:noFill/>
                    </a:lnB>
                    <a:solidFill>
                      <a:srgbClr val="E5E382"/>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10%</a:t>
                      </a:r>
                    </a:p>
                  </a:txBody>
                  <a:tcPr marL="9525" marR="9525" marT="9525" marB="0" anchor="ctr">
                    <a:lnL>
                      <a:noFill/>
                    </a:lnL>
                    <a:lnR>
                      <a:noFill/>
                    </a:lnR>
                    <a:lnT>
                      <a:noFill/>
                    </a:lnT>
                    <a:lnB>
                      <a:noFill/>
                    </a:lnB>
                    <a:solidFill>
                      <a:srgbClr val="97CD7E"/>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15%</a:t>
                      </a:r>
                    </a:p>
                  </a:txBody>
                  <a:tcPr marL="9525" marR="9525" marT="9525" marB="0" anchor="ctr">
                    <a:lnL>
                      <a:noFill/>
                    </a:lnL>
                    <a:lnR>
                      <a:noFill/>
                    </a:lnR>
                    <a:lnT>
                      <a:noFill/>
                    </a:lnT>
                    <a:lnB>
                      <a:noFill/>
                    </a:lnB>
                    <a:solidFill>
                      <a:srgbClr val="C2D980"/>
                    </a:solidFill>
                  </a:tcPr>
                </a:tc>
                <a:extLst>
                  <a:ext uri="{0D108BD9-81ED-4DB2-BD59-A6C34878D82A}">
                    <a16:rowId xmlns:a16="http://schemas.microsoft.com/office/drawing/2014/main" val="1818800729"/>
                  </a:ext>
                </a:extLst>
              </a:tr>
              <a:tr h="746582">
                <a:tc>
                  <a:txBody>
                    <a:bodyPr/>
                    <a:lstStyle/>
                    <a:p>
                      <a:pPr algn="l" rtl="0" fontAlgn="b"/>
                      <a:r>
                        <a:rPr lang="en-US" sz="900" b="0" i="0" u="none" strike="noStrike" dirty="0">
                          <a:solidFill>
                            <a:srgbClr val="000000"/>
                          </a:solidFill>
                          <a:effectLst/>
                          <a:latin typeface="Arial" panose="020B0604020202020204" pitchFamily="34" charset="0"/>
                        </a:rPr>
                        <a:t>Uncertainty on the impact of certain EU regulations and directives (e.g. MiFIR/MiFID II)</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9FCF7E"/>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6%</a:t>
                      </a:r>
                    </a:p>
                  </a:txBody>
                  <a:tcPr marL="9525" marR="9525" marT="9525" marB="0" anchor="ctr">
                    <a:lnL>
                      <a:noFill/>
                    </a:lnL>
                    <a:lnR>
                      <a:noFill/>
                    </a:lnR>
                    <a:lnT>
                      <a:noFill/>
                    </a:lnT>
                    <a:lnB>
                      <a:noFill/>
                    </a:lnB>
                    <a:solidFill>
                      <a:srgbClr val="74C37C"/>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13%</a:t>
                      </a:r>
                    </a:p>
                  </a:txBody>
                  <a:tcPr marL="9525" marR="9525" marT="9525" marB="0" anchor="ctr">
                    <a:lnL>
                      <a:noFill/>
                    </a:lnL>
                    <a:lnR>
                      <a:noFill/>
                    </a:lnR>
                    <a:lnT>
                      <a:noFill/>
                    </a:lnT>
                    <a:lnB>
                      <a:noFill/>
                    </a:lnB>
                    <a:solidFill>
                      <a:srgbClr val="B1D4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9%</a:t>
                      </a:r>
                    </a:p>
                  </a:txBody>
                  <a:tcPr marL="9525" marR="9525" marT="9525" marB="0" anchor="ctr">
                    <a:lnL>
                      <a:noFill/>
                    </a:lnL>
                    <a:lnR>
                      <a:noFill/>
                    </a:lnR>
                    <a:lnT>
                      <a:noFill/>
                    </a:lnT>
                    <a:lnB>
                      <a:noFill/>
                    </a:lnB>
                    <a:solidFill>
                      <a:srgbClr val="8ECA7D"/>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6%</a:t>
                      </a:r>
                    </a:p>
                  </a:txBody>
                  <a:tcPr marL="9525" marR="9525" marT="9525" marB="0" anchor="ctr">
                    <a:lnL>
                      <a:noFill/>
                    </a:lnL>
                    <a:lnR>
                      <a:noFill/>
                    </a:lnR>
                    <a:lnT>
                      <a:noFill/>
                    </a:lnT>
                    <a:lnB>
                      <a:noFill/>
                    </a:lnB>
                    <a:solidFill>
                      <a:srgbClr val="74C37C"/>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a:noFill/>
                    </a:lnL>
                    <a:lnR>
                      <a:noFill/>
                    </a:lnR>
                    <a:lnT>
                      <a:noFill/>
                    </a:lnT>
                    <a:lnB>
                      <a:noFill/>
                    </a:lnB>
                    <a:solidFill>
                      <a:srgbClr val="A8D2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17%</a:t>
                      </a:r>
                    </a:p>
                  </a:txBody>
                  <a:tcPr marL="9525" marR="9525" marT="9525" marB="0" anchor="ctr">
                    <a:lnL>
                      <a:noFill/>
                    </a:lnL>
                    <a:lnR>
                      <a:noFill/>
                    </a:lnR>
                    <a:lnT>
                      <a:noFill/>
                    </a:lnT>
                    <a:lnB>
                      <a:noFill/>
                    </a:lnB>
                    <a:solidFill>
                      <a:srgbClr val="D3DE81"/>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a:noFill/>
                    </a:lnL>
                    <a:lnR>
                      <a:noFill/>
                    </a:lnR>
                    <a:lnT>
                      <a:noFill/>
                    </a:lnT>
                    <a:lnB>
                      <a:noFill/>
                    </a:lnB>
                    <a:solidFill>
                      <a:srgbClr val="A8D27F"/>
                    </a:solidFill>
                  </a:tcPr>
                </a:tc>
                <a:tc>
                  <a:txBody>
                    <a:bodyPr/>
                    <a:lstStyle/>
                    <a:p>
                      <a:pPr algn="l" fontAlgn="b"/>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707277459"/>
                  </a:ext>
                </a:extLst>
              </a:tr>
              <a:tr h="297481">
                <a:tc>
                  <a:txBody>
                    <a:bodyPr/>
                    <a:lstStyle/>
                    <a:p>
                      <a:pPr algn="l" rtl="0" fontAlgn="b"/>
                      <a:r>
                        <a:rPr lang="en-US" sz="900" b="0" i="0" u="none" strike="noStrike" dirty="0">
                          <a:solidFill>
                            <a:srgbClr val="000000"/>
                          </a:solidFill>
                          <a:effectLst/>
                          <a:latin typeface="Arial" panose="020B0604020202020204" pitchFamily="34" charset="0"/>
                        </a:rPr>
                        <a:t>Other</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9FCF7E"/>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6%</a:t>
                      </a:r>
                    </a:p>
                  </a:txBody>
                  <a:tcPr marL="9525" marR="9525" marT="9525" marB="0" anchor="ctr">
                    <a:lnL>
                      <a:noFill/>
                    </a:lnL>
                    <a:lnR>
                      <a:noFill/>
                    </a:lnR>
                    <a:lnT>
                      <a:noFill/>
                    </a:lnT>
                    <a:lnB>
                      <a:noFill/>
                    </a:lnB>
                    <a:solidFill>
                      <a:srgbClr val="74C37C"/>
                    </a:solidFill>
                  </a:tcPr>
                </a:tc>
                <a:tc>
                  <a:txBody>
                    <a:bodyPr/>
                    <a:lstStyle/>
                    <a:p>
                      <a:pPr algn="l" fontAlgn="b"/>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a:noFill/>
                    </a:lnL>
                    <a:lnR>
                      <a:noFill/>
                    </a:lnR>
                    <a:lnT>
                      <a:noFill/>
                    </a:lnT>
                    <a:lnB>
                      <a:noFill/>
                    </a:lnB>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13%</a:t>
                      </a:r>
                    </a:p>
                  </a:txBody>
                  <a:tcPr marL="9525" marR="9525" marT="9525" marB="0" anchor="ctr">
                    <a:lnL>
                      <a:noFill/>
                    </a:lnL>
                    <a:lnR>
                      <a:noFill/>
                    </a:lnR>
                    <a:lnT>
                      <a:noFill/>
                    </a:lnT>
                    <a:lnB>
                      <a:noFill/>
                    </a:lnB>
                    <a:solidFill>
                      <a:srgbClr val="B1D4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9%</a:t>
                      </a:r>
                    </a:p>
                  </a:txBody>
                  <a:tcPr marL="9525" marR="9525" marT="9525" marB="0" anchor="ctr">
                    <a:lnL>
                      <a:noFill/>
                    </a:lnL>
                    <a:lnR>
                      <a:noFill/>
                    </a:lnR>
                    <a:lnT>
                      <a:noFill/>
                    </a:lnT>
                    <a:lnB>
                      <a:noFill/>
                    </a:lnB>
                    <a:solidFill>
                      <a:srgbClr val="8ECA7D"/>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4%</a:t>
                      </a:r>
                    </a:p>
                  </a:txBody>
                  <a:tcPr marL="9525" marR="9525" marT="9525" marB="0" anchor="ctr">
                    <a:lnL>
                      <a:noFill/>
                    </a:lnL>
                    <a:lnR>
                      <a:noFill/>
                    </a:lnR>
                    <a:lnT>
                      <a:noFill/>
                    </a:lnT>
                    <a:lnB>
                      <a:noFill/>
                    </a:lnB>
                    <a:solidFill>
                      <a:srgbClr val="63BE7B"/>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14%</a:t>
                      </a:r>
                    </a:p>
                  </a:txBody>
                  <a:tcPr marL="9525" marR="9525" marT="9525" marB="0" anchor="ctr">
                    <a:lnL>
                      <a:noFill/>
                    </a:lnL>
                    <a:lnR>
                      <a:noFill/>
                    </a:lnR>
                    <a:lnT>
                      <a:noFill/>
                    </a:lnT>
                    <a:lnB>
                      <a:noFill/>
                    </a:lnB>
                    <a:solidFill>
                      <a:srgbClr val="B9D780"/>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12%</a:t>
                      </a:r>
                    </a:p>
                  </a:txBody>
                  <a:tcPr marL="9525" marR="9525" marT="9525" marB="0" anchor="ctr">
                    <a:lnL>
                      <a:noFill/>
                    </a:lnL>
                    <a:lnR>
                      <a:noFill/>
                    </a:lnR>
                    <a:lnT>
                      <a:noFill/>
                    </a:lnT>
                    <a:lnB>
                      <a:noFill/>
                    </a:lnB>
                    <a:solidFill>
                      <a:srgbClr val="A8D27F"/>
                    </a:solidFill>
                  </a:tcPr>
                </a:tc>
                <a:tc>
                  <a:txBody>
                    <a:bodyPr/>
                    <a:lstStyle/>
                    <a:p>
                      <a:pPr algn="r" rtl="0" fontAlgn="b"/>
                      <a:r>
                        <a:rPr lang="en-US" sz="1100" b="0" i="0" u="none" strike="noStrike" kern="1200" dirty="0">
                          <a:solidFill>
                            <a:srgbClr val="000000"/>
                          </a:solidFill>
                          <a:effectLst/>
                          <a:latin typeface="Calibri" panose="020F0502020204030204" pitchFamily="34" charset="0"/>
                          <a:ea typeface="+mn-ea"/>
                          <a:cs typeface="+mn-cs"/>
                        </a:rPr>
                        <a:t>15%</a:t>
                      </a:r>
                    </a:p>
                  </a:txBody>
                  <a:tcPr marL="9525" marR="9525" marT="9525" marB="0" anchor="ctr">
                    <a:lnL>
                      <a:noFill/>
                    </a:lnL>
                    <a:lnR>
                      <a:noFill/>
                    </a:lnR>
                    <a:lnT>
                      <a:noFill/>
                    </a:lnT>
                    <a:lnB>
                      <a:noFill/>
                    </a:lnB>
                    <a:solidFill>
                      <a:srgbClr val="C2D980"/>
                    </a:solidFill>
                  </a:tcPr>
                </a:tc>
                <a:extLst>
                  <a:ext uri="{0D108BD9-81ED-4DB2-BD59-A6C34878D82A}">
                    <a16:rowId xmlns:a16="http://schemas.microsoft.com/office/drawing/2014/main" val="3692251413"/>
                  </a:ext>
                </a:extLst>
              </a:tr>
            </a:tbl>
          </a:graphicData>
        </a:graphic>
      </p:graphicFrame>
    </p:spTree>
    <p:extLst>
      <p:ext uri="{BB962C8B-B14F-4D97-AF65-F5344CB8AC3E}">
        <p14:creationId xmlns:p14="http://schemas.microsoft.com/office/powerpoint/2010/main" val="607030355"/>
      </p:ext>
    </p:extLst>
  </p:cSld>
  <p:clrMapOvr>
    <a:masterClrMapping/>
  </p:clrMapOvr>
</p:sld>
</file>

<file path=ppt/theme/theme1.xml><?xml version="1.0" encoding="utf-8"?>
<a:theme xmlns:a="http://schemas.openxmlformats.org/drawingml/2006/main" name="CFA Institute_PPT_2015_9-9">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Override1.xml><?xml version="1.0" encoding="utf-8"?>
<a:themeOverride xmlns:a="http://schemas.openxmlformats.org/drawingml/2006/main">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ew branding">
    <a:dk1>
      <a:srgbClr val="777777"/>
    </a:dk1>
    <a:lt1>
      <a:srgbClr val="FFFFFF"/>
    </a:lt1>
    <a:dk2>
      <a:srgbClr val="1F497D"/>
    </a:dk2>
    <a:lt2>
      <a:srgbClr val="EEECE1"/>
    </a:lt2>
    <a:accent1>
      <a:srgbClr val="009966"/>
    </a:accent1>
    <a:accent2>
      <a:srgbClr val="00B5FF"/>
    </a:accent2>
    <a:accent3>
      <a:srgbClr val="5B77CC"/>
    </a:accent3>
    <a:accent4>
      <a:srgbClr val="5C068C"/>
    </a:accent4>
    <a:accent5>
      <a:srgbClr val="FFB81C"/>
    </a:accent5>
    <a:accent6>
      <a:srgbClr val="5A4522"/>
    </a:accent6>
    <a:hlink>
      <a:srgbClr val="777777"/>
    </a:hlink>
    <a:folHlink>
      <a:srgbClr val="A7A8AA"/>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FFFFFF"/>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FFFFFF"/>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8B591F0516474EBA37BF1998E7DED8" ma:contentTypeVersion="2" ma:contentTypeDescription="Create a new document." ma:contentTypeScope="" ma:versionID="6a7df52b4c45a18a350cdf0a096a3fcc">
  <xsd:schema xmlns:xsd="http://www.w3.org/2001/XMLSchema" xmlns:xs="http://www.w3.org/2001/XMLSchema" xmlns:p="http://schemas.microsoft.com/office/2006/metadata/properties" xmlns:ns2="963d6349-eb38-4fb1-a6bd-cd4c486c35f7" targetNamespace="http://schemas.microsoft.com/office/2006/metadata/properties" ma:root="true" ma:fieldsID="0e6bcbd7a78969a048b57e38ebc413d1" ns2:_="">
    <xsd:import namespace="963d6349-eb38-4fb1-a6bd-cd4c486c35f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d6349-eb38-4fb1-a6bd-cd4c486c35f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FD45B5-F9ED-4CC2-AFEA-5E6EAD34078B}">
  <ds:schemaRefs>
    <ds:schemaRef ds:uri="http://schemas.microsoft.com/sharepoint/v3/contenttype/forms"/>
  </ds:schemaRefs>
</ds:datastoreItem>
</file>

<file path=customXml/itemProps2.xml><?xml version="1.0" encoding="utf-8"?>
<ds:datastoreItem xmlns:ds="http://schemas.openxmlformats.org/officeDocument/2006/customXml" ds:itemID="{3DF70A7C-8BB0-4F14-9C9F-068B06B65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d6349-eb38-4fb1-a6bd-cd4c486c3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EB8D5-6DB4-41F5-9459-69EC405534E2}">
  <ds:schemaRefs>
    <ds:schemaRef ds:uri="http://schemas.openxmlformats.org/package/2006/metadata/core-properties"/>
    <ds:schemaRef ds:uri="http://purl.org/dc/terms/"/>
    <ds:schemaRef ds:uri="http://purl.org/dc/elements/1.1/"/>
    <ds:schemaRef ds:uri="963d6349-eb38-4fb1-a6bd-cd4c486c35f7"/>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CFA PowerPoint Template - Widescreen Format</Template>
  <TotalTime>2505</TotalTime>
  <Words>8725</Words>
  <Application>Microsoft Office PowerPoint</Application>
  <PresentationFormat>On-screen Show (16:9)</PresentationFormat>
  <Paragraphs>481</Paragraphs>
  <Slides>40</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40</vt:i4>
      </vt:variant>
    </vt:vector>
  </HeadingPairs>
  <TitlesOfParts>
    <vt:vector size="44" baseType="lpstr">
      <vt:lpstr>Arial</vt:lpstr>
      <vt:lpstr>Calibri</vt:lpstr>
      <vt:lpstr>CFA Institute_PPT_2015_9-9</vt:lpstr>
      <vt:lpstr>Alternate Title Slides, Dividers and TOC</vt:lpstr>
      <vt:lpstr>Capital markets survey –  Central and Eastern Europe</vt:lpstr>
      <vt:lpstr>About the survey </vt:lpstr>
      <vt:lpstr>SUMMARY (1/2)</vt:lpstr>
      <vt:lpstr>SUMMARY (2/2)</vt:lpstr>
      <vt:lpstr>Familiarity with recent regulations</vt:lpstr>
      <vt:lpstr>Satisfaction with financial regulations </vt:lpstr>
      <vt:lpstr>increasing capital market activity</vt:lpstr>
      <vt:lpstr>supervision of European financial markets</vt:lpstr>
      <vt:lpstr>Issues preventing Local capital market development</vt:lpstr>
      <vt:lpstr>LEVEL OF TRUST IN LOCAL FINANCIAL MARKET</vt:lpstr>
      <vt:lpstr>Investor protection standards</vt:lpstr>
      <vt:lpstr>Level of transparency in local markets</vt:lpstr>
      <vt:lpstr>respondent profile </vt:lpstr>
      <vt:lpstr>respondent profile </vt:lpstr>
      <vt:lpstr>respondent profile</vt:lpstr>
      <vt:lpstr>respondent profile </vt:lpstr>
      <vt:lpstr>Open-ended comments</vt:lpstr>
      <vt:lpstr>What do you think is the best regulatory approach to increase capital market activity in your local market? OTHER (1/2)</vt:lpstr>
      <vt:lpstr>What do you think is the best regulatory approach to increase capital market activity in your local market? OTHER (2/2)</vt:lpstr>
      <vt:lpstr>To what extent do you agree with greater centralisation of supervision of European financial markets by a common EU regulatory body? EXPLAIN YOUR RATING (1/8)</vt:lpstr>
      <vt:lpstr>To what extent do you agree with greater centralisation of supervision of European financial markets by a common EU regulatory body? EXPLAIN YOUR RATING (2/8)</vt:lpstr>
      <vt:lpstr>To what extent do you agree with greater centralisation of supervision of European financial markets by a common EU regulatory body? EXPLAIN YOUR RATING (3/8)</vt:lpstr>
      <vt:lpstr>To what extent do you agree with greater centralisation of supervision of European financial markets by a common EU regulatory body? EXPLAIN YOUR RATING (4/8)</vt:lpstr>
      <vt:lpstr>To what extent do you agree with greater centralisation of supervision of European financial markets by a common EU regulatory body? EXPLAIN YOUR RATING (5/8)</vt:lpstr>
      <vt:lpstr>To what extent do you agree with greater centralisation of supervision of European financial markets by a common EU regulatory body? EXPLAIN YOUR RATING (6/8)</vt:lpstr>
      <vt:lpstr>To what extent do you agree with greater centralisation of supervision of European financial markets by a common EU regulatory body? EXPLAIN YOUR RATING (7/8)</vt:lpstr>
      <vt:lpstr>To what extent do you agree with greater centralisation of supervision of European financial markets by a common EU regulatory body? EXPLAIN YOUR RATING (8/8)</vt:lpstr>
      <vt:lpstr>What issues, if any, prevent the development of your local capital market? Other (1/2)</vt:lpstr>
      <vt:lpstr>What issues, if any, prevent the development of your local capital market? Other (2/2)</vt:lpstr>
      <vt:lpstr>In light of recent cases of mis-selling of financial products in the CEE region, what level of trust do you have in your local financial market? EXPLAIN YOUR RATING (1/5)</vt:lpstr>
      <vt:lpstr>In light of recent cases of mis-selling of financial products in the CEE region, what level of trust do you have in your local financial market? EXPLAIN YOUR RATING (2/5)</vt:lpstr>
      <vt:lpstr>In light of recent cases of mis-selling of financial products in the CEE region, what level of trust do you have in your local financial market? EXPLAIN YOUR RATING (3/5)</vt:lpstr>
      <vt:lpstr>In light of recent cases of mis-selling of financial products in the CEE region, what level of trust do you have in your local financial market? EXPLAIN YOUR RATING (4/5)</vt:lpstr>
      <vt:lpstr>In light of recent cases of mis-selling of financial products in the CEE region, what level of trust do you have in your local financial market? EXPLAIN YOUR RATING (5/5)</vt:lpstr>
      <vt:lpstr>additional comments (1/6)</vt:lpstr>
      <vt:lpstr>additional comments (2/6)</vt:lpstr>
      <vt:lpstr>additional comments (3/6)</vt:lpstr>
      <vt:lpstr>additional comments (4/6)</vt:lpstr>
      <vt:lpstr>additional comments (5/6)</vt:lpstr>
      <vt:lpstr>additional comments (6/6)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(a vote of UK leaving the EU) survey</dc:title>
  <dc:creator>prashant.goswami@cfainstitute.org</dc:creator>
  <cp:lastModifiedBy>Roberto Silvestri</cp:lastModifiedBy>
  <cp:revision>246</cp:revision>
  <dcterms:created xsi:type="dcterms:W3CDTF">2016-06-13T08:54:20Z</dcterms:created>
  <dcterms:modified xsi:type="dcterms:W3CDTF">2018-05-17T09:47:34Z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1213069</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ContentTypeId">
    <vt:lpwstr>0x010100AB8B591F0516474EBA37BF1998E7DED8</vt:lpwstr>
  </property>
</Properties>
</file>